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9" r:id="rId3"/>
    <p:sldId id="272" r:id="rId4"/>
    <p:sldId id="273" r:id="rId5"/>
    <p:sldId id="297" r:id="rId6"/>
    <p:sldId id="266" r:id="rId7"/>
    <p:sldId id="283" r:id="rId8"/>
    <p:sldId id="285" r:id="rId9"/>
    <p:sldId id="284" r:id="rId10"/>
    <p:sldId id="292" r:id="rId11"/>
    <p:sldId id="289" r:id="rId12"/>
    <p:sldId id="290" r:id="rId13"/>
    <p:sldId id="291" r:id="rId14"/>
    <p:sldId id="293" r:id="rId15"/>
    <p:sldId id="294" r:id="rId16"/>
    <p:sldId id="296"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521" autoAdjust="0"/>
  </p:normalViewPr>
  <p:slideViewPr>
    <p:cSldViewPr>
      <p:cViewPr>
        <p:scale>
          <a:sx n="60" d="100"/>
          <a:sy n="60" d="100"/>
        </p:scale>
        <p:origin x="-3084" y="-116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74AC8C-D290-4B67-AC77-9B1646992F02}" type="datetimeFigureOut">
              <a:rPr lang="ru-RU" smtClean="0"/>
              <a:pPr/>
              <a:t>01.11.2017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8EDF70-A3F4-4FDE-983E-F836804B27CA}" type="slidenum">
              <a:rPr lang="ru-RU" smtClean="0"/>
              <a:pPr/>
              <a:t>‹#›</a:t>
            </a:fld>
            <a:endParaRPr lang="ru-RU"/>
          </a:p>
        </p:txBody>
      </p:sp>
    </p:spTree>
    <p:extLst>
      <p:ext uri="{BB962C8B-B14F-4D97-AF65-F5344CB8AC3E}">
        <p14:creationId xmlns="" xmlns:p14="http://schemas.microsoft.com/office/powerpoint/2010/main" val="547878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48EDF70-A3F4-4FDE-983E-F836804B27CA}" type="slidenum">
              <a:rPr lang="ru-RU" smtClean="0"/>
              <a:pPr/>
              <a:t>1</a:t>
            </a:fld>
            <a:endParaRPr lang="ru-RU"/>
          </a:p>
        </p:txBody>
      </p:sp>
    </p:spTree>
    <p:extLst>
      <p:ext uri="{BB962C8B-B14F-4D97-AF65-F5344CB8AC3E}">
        <p14:creationId xmlns="" xmlns:p14="http://schemas.microsoft.com/office/powerpoint/2010/main" val="342348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D93074B-0010-4270-8169-F1A2347AC381}" type="datetimeFigureOut">
              <a:rPr lang="ru-RU" smtClean="0"/>
              <a:pPr/>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EA9287-7C1E-4223-8884-AC71333A1F8E}" type="slidenum">
              <a:rPr lang="ru-RU" smtClean="0"/>
              <a:pPr/>
              <a:t>‹#›</a:t>
            </a:fld>
            <a:endParaRPr lang="ru-RU"/>
          </a:p>
        </p:txBody>
      </p:sp>
    </p:spTree>
    <p:extLst>
      <p:ext uri="{BB962C8B-B14F-4D97-AF65-F5344CB8AC3E}">
        <p14:creationId xmlns="" xmlns:p14="http://schemas.microsoft.com/office/powerpoint/2010/main" val="3928902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93074B-0010-4270-8169-F1A2347AC381}" type="datetimeFigureOut">
              <a:rPr lang="ru-RU" smtClean="0"/>
              <a:pPr/>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EA9287-7C1E-4223-8884-AC71333A1F8E}" type="slidenum">
              <a:rPr lang="ru-RU" smtClean="0"/>
              <a:pPr/>
              <a:t>‹#›</a:t>
            </a:fld>
            <a:endParaRPr lang="ru-RU"/>
          </a:p>
        </p:txBody>
      </p:sp>
    </p:spTree>
    <p:extLst>
      <p:ext uri="{BB962C8B-B14F-4D97-AF65-F5344CB8AC3E}">
        <p14:creationId xmlns="" xmlns:p14="http://schemas.microsoft.com/office/powerpoint/2010/main" val="167256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D93074B-0010-4270-8169-F1A2347AC381}" type="datetimeFigureOut">
              <a:rPr lang="ru-RU" smtClean="0"/>
              <a:pPr/>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EA9287-7C1E-4223-8884-AC71333A1F8E}" type="slidenum">
              <a:rPr lang="ru-RU" smtClean="0"/>
              <a:pPr/>
              <a:t>‹#›</a:t>
            </a:fld>
            <a:endParaRPr lang="ru-RU"/>
          </a:p>
        </p:txBody>
      </p:sp>
    </p:spTree>
    <p:extLst>
      <p:ext uri="{BB962C8B-B14F-4D97-AF65-F5344CB8AC3E}">
        <p14:creationId xmlns="" xmlns:p14="http://schemas.microsoft.com/office/powerpoint/2010/main" val="2039800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D93074B-0010-4270-8169-F1A2347AC381}" type="datetimeFigureOut">
              <a:rPr lang="ru-RU" smtClean="0"/>
              <a:pPr/>
              <a:t>01.11.2017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EA9287-7C1E-4223-8884-AC71333A1F8E}" type="slidenum">
              <a:rPr lang="ru-RU" smtClean="0"/>
              <a:pPr/>
              <a:t>‹#›</a:t>
            </a:fld>
            <a:endParaRPr lang="ru-RU"/>
          </a:p>
        </p:txBody>
      </p:sp>
    </p:spTree>
    <p:extLst>
      <p:ext uri="{BB962C8B-B14F-4D97-AF65-F5344CB8AC3E}">
        <p14:creationId xmlns="" xmlns:p14="http://schemas.microsoft.com/office/powerpoint/2010/main" val="426288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D93074B-0010-4270-8169-F1A2347AC381}" type="datetimeFigureOut">
              <a:rPr lang="ru-RU" smtClean="0"/>
              <a:pPr/>
              <a:t>01.11.2017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DEA9287-7C1E-4223-8884-AC71333A1F8E}" type="slidenum">
              <a:rPr lang="ru-RU" smtClean="0"/>
              <a:pPr/>
              <a:t>‹#›</a:t>
            </a:fld>
            <a:endParaRPr lang="ru-RU"/>
          </a:p>
        </p:txBody>
      </p:sp>
    </p:spTree>
    <p:extLst>
      <p:ext uri="{BB962C8B-B14F-4D97-AF65-F5344CB8AC3E}">
        <p14:creationId xmlns="" xmlns:p14="http://schemas.microsoft.com/office/powerpoint/2010/main" val="2742475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D93074B-0010-4270-8169-F1A2347AC381}" type="datetimeFigureOut">
              <a:rPr lang="ru-RU" smtClean="0"/>
              <a:pPr/>
              <a:t>01.11.2017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DEA9287-7C1E-4223-8884-AC71333A1F8E}" type="slidenum">
              <a:rPr lang="ru-RU" smtClean="0"/>
              <a:pPr/>
              <a:t>‹#›</a:t>
            </a:fld>
            <a:endParaRPr lang="ru-RU"/>
          </a:p>
        </p:txBody>
      </p:sp>
    </p:spTree>
    <p:extLst>
      <p:ext uri="{BB962C8B-B14F-4D97-AF65-F5344CB8AC3E}">
        <p14:creationId xmlns="" xmlns:p14="http://schemas.microsoft.com/office/powerpoint/2010/main" val="2999370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D93074B-0010-4270-8169-F1A2347AC381}" type="datetimeFigureOut">
              <a:rPr lang="ru-RU" smtClean="0"/>
              <a:pPr/>
              <a:t>01.11.2017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DEA9287-7C1E-4223-8884-AC71333A1F8E}" type="slidenum">
              <a:rPr lang="ru-RU" smtClean="0"/>
              <a:pPr/>
              <a:t>‹#›</a:t>
            </a:fld>
            <a:endParaRPr lang="ru-RU"/>
          </a:p>
        </p:txBody>
      </p:sp>
    </p:spTree>
    <p:extLst>
      <p:ext uri="{BB962C8B-B14F-4D97-AF65-F5344CB8AC3E}">
        <p14:creationId xmlns="" xmlns:p14="http://schemas.microsoft.com/office/powerpoint/2010/main" val="3116867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D93074B-0010-4270-8169-F1A2347AC381}" type="datetimeFigureOut">
              <a:rPr lang="ru-RU" smtClean="0"/>
              <a:pPr/>
              <a:t>01.11.2017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EA9287-7C1E-4223-8884-AC71333A1F8E}" type="slidenum">
              <a:rPr lang="ru-RU" smtClean="0"/>
              <a:pPr/>
              <a:t>‹#›</a:t>
            </a:fld>
            <a:endParaRPr lang="ru-RU"/>
          </a:p>
        </p:txBody>
      </p:sp>
    </p:spTree>
    <p:extLst>
      <p:ext uri="{BB962C8B-B14F-4D97-AF65-F5344CB8AC3E}">
        <p14:creationId xmlns="" xmlns:p14="http://schemas.microsoft.com/office/powerpoint/2010/main" val="2250568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D93074B-0010-4270-8169-F1A2347AC381}" type="datetimeFigureOut">
              <a:rPr lang="ru-RU" smtClean="0"/>
              <a:pPr/>
              <a:t>01.11.2017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EA9287-7C1E-4223-8884-AC71333A1F8E}" type="slidenum">
              <a:rPr lang="ru-RU" smtClean="0"/>
              <a:pPr/>
              <a:t>‹#›</a:t>
            </a:fld>
            <a:endParaRPr lang="ru-RU"/>
          </a:p>
        </p:txBody>
      </p:sp>
    </p:spTree>
    <p:extLst>
      <p:ext uri="{BB962C8B-B14F-4D97-AF65-F5344CB8AC3E}">
        <p14:creationId xmlns="" xmlns:p14="http://schemas.microsoft.com/office/powerpoint/2010/main" val="3301559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93074B-0010-4270-8169-F1A2347AC381}" type="datetimeFigureOut">
              <a:rPr lang="ru-RU" smtClean="0"/>
              <a:pPr/>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EA9287-7C1E-4223-8884-AC71333A1F8E}" type="slidenum">
              <a:rPr lang="ru-RU" smtClean="0"/>
              <a:pPr/>
              <a:t>‹#›</a:t>
            </a:fld>
            <a:endParaRPr lang="ru-RU"/>
          </a:p>
        </p:txBody>
      </p:sp>
    </p:spTree>
    <p:extLst>
      <p:ext uri="{BB962C8B-B14F-4D97-AF65-F5344CB8AC3E}">
        <p14:creationId xmlns="" xmlns:p14="http://schemas.microsoft.com/office/powerpoint/2010/main" val="2980268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D93074B-0010-4270-8169-F1A2347AC381}" type="datetimeFigureOut">
              <a:rPr lang="ru-RU" smtClean="0"/>
              <a:pPr/>
              <a:t>01.11.2017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EA9287-7C1E-4223-8884-AC71333A1F8E}" type="slidenum">
              <a:rPr lang="ru-RU" smtClean="0"/>
              <a:pPr/>
              <a:t>‹#›</a:t>
            </a:fld>
            <a:endParaRPr lang="ru-RU"/>
          </a:p>
        </p:txBody>
      </p:sp>
    </p:spTree>
    <p:extLst>
      <p:ext uri="{BB962C8B-B14F-4D97-AF65-F5344CB8AC3E}">
        <p14:creationId xmlns="" xmlns:p14="http://schemas.microsoft.com/office/powerpoint/2010/main" val="1828567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93074B-0010-4270-8169-F1A2347AC381}" type="datetimeFigureOut">
              <a:rPr lang="ru-RU" smtClean="0"/>
              <a:pPr/>
              <a:t>01.11.2017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EA9287-7C1E-4223-8884-AC71333A1F8E}" type="slidenum">
              <a:rPr lang="ru-RU" smtClean="0"/>
              <a:pPr/>
              <a:t>‹#›</a:t>
            </a:fld>
            <a:endParaRPr lang="ru-RU"/>
          </a:p>
        </p:txBody>
      </p:sp>
    </p:spTree>
    <p:extLst>
      <p:ext uri="{BB962C8B-B14F-4D97-AF65-F5344CB8AC3E}">
        <p14:creationId xmlns="" xmlns:p14="http://schemas.microsoft.com/office/powerpoint/2010/main" val="2827532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emf"/><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em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828600" y="28432"/>
            <a:ext cx="10153128" cy="67687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p:txBody>
          <a:bodyPr>
            <a:normAutofit fontScale="90000"/>
          </a:bodyPr>
          <a:lstStyle/>
          <a:p>
            <a:r>
              <a:rPr lang="en-US" dirty="0">
                <a:solidFill>
                  <a:schemeClr val="bg1"/>
                </a:solidFill>
                <a:latin typeface="Arial"/>
              </a:rPr>
              <a:t> </a:t>
            </a:r>
            <a:r>
              <a:rPr lang="en-US" dirty="0" smtClean="0">
                <a:solidFill>
                  <a:schemeClr val="bg1"/>
                </a:solidFill>
              </a:rPr>
              <a:t>H</a:t>
            </a:r>
            <a:r>
              <a:rPr lang="en-US" dirty="0" smtClean="0">
                <a:solidFill>
                  <a:schemeClr val="bg1"/>
                </a:solidFill>
                <a:ea typeface="Calibri"/>
              </a:rPr>
              <a:t>eavy </a:t>
            </a:r>
            <a:r>
              <a:rPr lang="en-US" dirty="0">
                <a:solidFill>
                  <a:schemeClr val="bg1"/>
                </a:solidFill>
                <a:ea typeface="Calibri"/>
              </a:rPr>
              <a:t>metals </a:t>
            </a:r>
            <a:r>
              <a:rPr lang="en-US" dirty="0" smtClean="0">
                <a:solidFill>
                  <a:schemeClr val="bg1"/>
                </a:solidFill>
              </a:rPr>
              <a:t> </a:t>
            </a:r>
            <a:r>
              <a:rPr lang="en-US" dirty="0">
                <a:solidFill>
                  <a:schemeClr val="bg1"/>
                </a:solidFill>
              </a:rPr>
              <a:t>in t</a:t>
            </a:r>
            <a:r>
              <a:rPr lang="en-US" dirty="0" smtClean="0">
                <a:solidFill>
                  <a:schemeClr val="bg1"/>
                </a:solidFill>
              </a:rPr>
              <a:t>he soil of some North Eastern </a:t>
            </a:r>
            <a:r>
              <a:rPr lang="en-US" dirty="0">
                <a:solidFill>
                  <a:schemeClr val="bg1"/>
                </a:solidFill>
              </a:rPr>
              <a:t>Kazakhstan </a:t>
            </a:r>
            <a:r>
              <a:rPr lang="en-US" dirty="0" smtClean="0">
                <a:solidFill>
                  <a:schemeClr val="bg1"/>
                </a:solidFill>
              </a:rPr>
              <a:t>cities</a:t>
            </a:r>
            <a:endParaRPr lang="ru-RU" dirty="0">
              <a:solidFill>
                <a:schemeClr val="bg1"/>
              </a:solidFill>
            </a:endParaRPr>
          </a:p>
        </p:txBody>
      </p:sp>
      <p:sp>
        <p:nvSpPr>
          <p:cNvPr id="3" name="Подзаголовок 2"/>
          <p:cNvSpPr>
            <a:spLocks noGrp="1"/>
          </p:cNvSpPr>
          <p:nvPr>
            <p:ph type="subTitle" idx="1"/>
          </p:nvPr>
        </p:nvSpPr>
        <p:spPr>
          <a:xfrm>
            <a:off x="1371600" y="3886200"/>
            <a:ext cx="6400800" cy="2711152"/>
          </a:xfrm>
        </p:spPr>
        <p:txBody>
          <a:bodyPr>
            <a:normAutofit/>
          </a:bodyPr>
          <a:lstStyle/>
          <a:p>
            <a:endParaRPr lang="en-US" b="1" dirty="0" smtClean="0">
              <a:solidFill>
                <a:schemeClr val="tx1"/>
              </a:solidFill>
            </a:endParaRPr>
          </a:p>
          <a:p>
            <a:endParaRPr lang="en-US" b="1" dirty="0">
              <a:solidFill>
                <a:schemeClr val="tx1"/>
              </a:solidFill>
            </a:endParaRPr>
          </a:p>
          <a:p>
            <a:r>
              <a:rPr lang="en-US" b="1" dirty="0" smtClean="0">
                <a:solidFill>
                  <a:schemeClr val="tx1"/>
                </a:solidFill>
              </a:rPr>
              <a:t>Lecture by </a:t>
            </a:r>
          </a:p>
          <a:p>
            <a:r>
              <a:rPr lang="en-US" b="1" dirty="0" smtClean="0">
                <a:solidFill>
                  <a:schemeClr val="tx1"/>
                </a:solidFill>
              </a:rPr>
              <a:t>Dr. M. </a:t>
            </a:r>
            <a:r>
              <a:rPr lang="en-US" b="1" dirty="0" err="1" smtClean="0">
                <a:solidFill>
                  <a:schemeClr val="tx1"/>
                </a:solidFill>
              </a:rPr>
              <a:t>Mizernaya</a:t>
            </a:r>
            <a:endParaRPr lang="ru-RU" b="1" dirty="0">
              <a:solidFill>
                <a:schemeClr val="tx1"/>
              </a:solidFill>
            </a:endParaRPr>
          </a:p>
        </p:txBody>
      </p:sp>
      <p:pic>
        <p:nvPicPr>
          <p:cNvPr id="5" name="Picture 2"/>
          <p:cNvPicPr>
            <a:picLocks noChangeAspect="1" noChangeArrowheads="1"/>
          </p:cNvPicPr>
          <p:nvPr/>
        </p:nvPicPr>
        <p:blipFill>
          <a:blip r:embed="rId4"/>
          <a:srcRect/>
          <a:stretch>
            <a:fillRect/>
          </a:stretch>
        </p:blipFill>
        <p:spPr bwMode="auto">
          <a:xfrm>
            <a:off x="0" y="285752"/>
            <a:ext cx="1365250" cy="1347787"/>
          </a:xfrm>
          <a:prstGeom prst="rect">
            <a:avLst/>
          </a:prstGeom>
          <a:noFill/>
          <a:ln w="9525">
            <a:noFill/>
            <a:miter lim="800000"/>
            <a:headEnd/>
            <a:tailEnd/>
          </a:ln>
        </p:spPr>
      </p:pic>
      <p:pic>
        <p:nvPicPr>
          <p:cNvPr id="6" name="Picture 5"/>
          <p:cNvPicPr>
            <a:picLocks noChangeAspect="1" noChangeArrowheads="1"/>
          </p:cNvPicPr>
          <p:nvPr/>
        </p:nvPicPr>
        <p:blipFill>
          <a:blip r:embed="rId5"/>
          <a:srcRect/>
          <a:stretch>
            <a:fillRect/>
          </a:stretch>
        </p:blipFill>
        <p:spPr bwMode="auto">
          <a:xfrm>
            <a:off x="3071834" y="571480"/>
            <a:ext cx="1450975" cy="841375"/>
          </a:xfrm>
          <a:prstGeom prst="rect">
            <a:avLst/>
          </a:prstGeom>
          <a:noFill/>
          <a:ln w="9525">
            <a:noFill/>
            <a:miter lim="800000"/>
            <a:headEnd/>
            <a:tailEnd/>
          </a:ln>
        </p:spPr>
      </p:pic>
      <p:pic>
        <p:nvPicPr>
          <p:cNvPr id="7" name="Picture 4"/>
          <p:cNvPicPr>
            <a:picLocks noChangeAspect="1" noChangeArrowheads="1"/>
          </p:cNvPicPr>
          <p:nvPr/>
        </p:nvPicPr>
        <p:blipFill>
          <a:blip r:embed="rId6"/>
          <a:srcRect/>
          <a:stretch>
            <a:fillRect/>
          </a:stretch>
        </p:blipFill>
        <p:spPr bwMode="auto">
          <a:xfrm>
            <a:off x="5643602" y="714356"/>
            <a:ext cx="2236787" cy="523875"/>
          </a:xfrm>
          <a:prstGeom prst="rect">
            <a:avLst/>
          </a:prstGeom>
          <a:noFill/>
          <a:ln w="9525">
            <a:noFill/>
            <a:miter lim="800000"/>
            <a:headEnd/>
            <a:tailEnd/>
          </a:ln>
        </p:spPr>
      </p:pic>
    </p:spTree>
    <p:extLst>
      <p:ext uri="{BB962C8B-B14F-4D97-AF65-F5344CB8AC3E}">
        <p14:creationId xmlns="" xmlns:p14="http://schemas.microsoft.com/office/powerpoint/2010/main" val="4074099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491654"/>
          </a:xfrm>
        </p:spPr>
        <p:txBody>
          <a:bodyPr/>
          <a:lstStyle/>
          <a:p>
            <a:r>
              <a:rPr lang="ru-RU" dirty="0" smtClean="0">
                <a:solidFill>
                  <a:schemeClr val="tx2"/>
                </a:solidFill>
                <a:effectLst/>
                <a:latin typeface="Arial"/>
                <a:ea typeface="Times New Roman"/>
              </a:rPr>
              <a:t>INTRODUCTION</a:t>
            </a:r>
            <a:endParaRPr lang="ru-RU" dirty="0">
              <a:solidFill>
                <a:schemeClr val="tx2"/>
              </a:solidFill>
            </a:endParaRPr>
          </a:p>
        </p:txBody>
      </p:sp>
      <p:sp>
        <p:nvSpPr>
          <p:cNvPr id="4" name="Объект 3"/>
          <p:cNvSpPr>
            <a:spLocks noGrp="1"/>
          </p:cNvSpPr>
          <p:nvPr>
            <p:ph idx="1"/>
          </p:nvPr>
        </p:nvSpPr>
        <p:spPr/>
        <p:txBody>
          <a:bodyPr>
            <a:normAutofit/>
          </a:bodyPr>
          <a:lstStyle/>
          <a:p>
            <a:endParaRPr lang="ru-RU" dirty="0" smtClean="0">
              <a:solidFill>
                <a:srgbClr val="000000"/>
              </a:solidFill>
              <a:latin typeface="Arial"/>
              <a:ea typeface="Times New Roman"/>
            </a:endParaRPr>
          </a:p>
          <a:p>
            <a:endParaRPr lang="ru-RU" dirty="0">
              <a:solidFill>
                <a:srgbClr val="000000"/>
              </a:solidFill>
              <a:latin typeface="Arial"/>
              <a:ea typeface="Times New Roman"/>
            </a:endParaRPr>
          </a:p>
          <a:p>
            <a:endParaRPr lang="ru-RU" dirty="0" smtClean="0">
              <a:solidFill>
                <a:srgbClr val="000000"/>
              </a:solidFill>
              <a:latin typeface="Arial"/>
              <a:ea typeface="Times New Roman"/>
            </a:endParaRPr>
          </a:p>
          <a:p>
            <a:endParaRPr lang="ru-RU" dirty="0">
              <a:solidFill>
                <a:srgbClr val="000000"/>
              </a:solidFill>
              <a:latin typeface="Arial"/>
              <a:ea typeface="Times New Roman"/>
            </a:endParaRPr>
          </a:p>
          <a:p>
            <a:endParaRPr lang="ru-RU" dirty="0" smtClean="0">
              <a:solidFill>
                <a:srgbClr val="000000"/>
              </a:solidFill>
              <a:latin typeface="Arial"/>
              <a:ea typeface="Times New Roman"/>
            </a:endParaRPr>
          </a:p>
          <a:p>
            <a:endParaRPr lang="ru-RU" dirty="0" smtClean="0">
              <a:solidFill>
                <a:srgbClr val="000000"/>
              </a:solidFill>
              <a:latin typeface="Arial"/>
              <a:ea typeface="Times New Roman"/>
            </a:endParaRPr>
          </a:p>
          <a:p>
            <a:endParaRPr lang="ru-RU" dirty="0">
              <a:solidFill>
                <a:srgbClr val="000000"/>
              </a:solidFill>
              <a:latin typeface="Arial"/>
              <a:ea typeface="Times New Roman"/>
            </a:endParaRPr>
          </a:p>
          <a:p>
            <a:endParaRPr lang="ru-RU" dirty="0">
              <a:solidFill>
                <a:srgbClr val="000000"/>
              </a:solidFill>
              <a:latin typeface="Arial"/>
              <a:ea typeface="Times New Roman"/>
            </a:endParaRPr>
          </a:p>
          <a:p>
            <a:r>
              <a:rPr lang="en-US" sz="2400" dirty="0" smtClean="0">
                <a:solidFill>
                  <a:srgbClr val="000000"/>
                </a:solidFill>
                <a:latin typeface="Arial"/>
                <a:ea typeface="Times New Roman"/>
              </a:rPr>
              <a:t>Soil </a:t>
            </a:r>
            <a:r>
              <a:rPr lang="en-US" sz="2400" dirty="0">
                <a:solidFill>
                  <a:srgbClr val="000000"/>
                </a:solidFill>
                <a:latin typeface="Arial"/>
                <a:ea typeface="Times New Roman"/>
              </a:rPr>
              <a:t>is the basis for agriculture. All vegetation for human food and animal feed depend upon soil. </a:t>
            </a:r>
            <a:endParaRPr lang="ru-RU" sz="2400" dirty="0"/>
          </a:p>
          <a:p>
            <a:endParaRPr lang="ru-RU" dirty="0"/>
          </a:p>
        </p:txBody>
      </p:sp>
      <p:sp>
        <p:nvSpPr>
          <p:cNvPr id="5" name="Текст 4"/>
          <p:cNvSpPr>
            <a:spLocks noGrp="1"/>
          </p:cNvSpPr>
          <p:nvPr>
            <p:ph type="body" sz="half" idx="2"/>
          </p:nvPr>
        </p:nvSpPr>
        <p:spPr>
          <a:xfrm>
            <a:off x="395535" y="1124744"/>
            <a:ext cx="3024337" cy="5544616"/>
          </a:xfrm>
        </p:spPr>
        <p:txBody>
          <a:bodyPr>
            <a:normAutofit fontScale="92500"/>
          </a:bodyPr>
          <a:lstStyle/>
          <a:p>
            <a:r>
              <a:rPr lang="en-US" sz="2400" dirty="0" smtClean="0">
                <a:solidFill>
                  <a:srgbClr val="000000"/>
                </a:solidFill>
                <a:latin typeface="Arial"/>
                <a:ea typeface="Times New Roman"/>
              </a:rPr>
              <a:t>The </a:t>
            </a:r>
            <a:r>
              <a:rPr lang="en-US" sz="2400" dirty="0">
                <a:solidFill>
                  <a:srgbClr val="000000"/>
                </a:solidFill>
                <a:latin typeface="Arial"/>
                <a:ea typeface="Times New Roman"/>
              </a:rPr>
              <a:t>upper layer of the unsaturated zone of earth is the soil. Soil is the natural body made of mineral and organic constituents. It is produced by solid material recycling and complex processes of solid crust modifications. Soil offers shelter, habitat for numerous organisms and is the living medium for plants. </a:t>
            </a:r>
            <a:endParaRPr lang="ru-RU" dirty="0"/>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707904" y="620688"/>
            <a:ext cx="4861521" cy="41044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srcRect/>
          <a:stretch>
            <a:fillRect/>
          </a:stretch>
        </p:blipFill>
        <p:spPr bwMode="auto">
          <a:xfrm>
            <a:off x="7572396" y="2143116"/>
            <a:ext cx="1365250" cy="1347787"/>
          </a:xfrm>
          <a:prstGeom prst="rect">
            <a:avLst/>
          </a:prstGeom>
          <a:noFill/>
          <a:ln w="9525">
            <a:noFill/>
            <a:miter lim="800000"/>
            <a:headEnd/>
            <a:tailEnd/>
          </a:ln>
        </p:spPr>
      </p:pic>
      <p:pic>
        <p:nvPicPr>
          <p:cNvPr id="7" name="Picture 5"/>
          <p:cNvPicPr>
            <a:picLocks noChangeAspect="1" noChangeArrowheads="1"/>
          </p:cNvPicPr>
          <p:nvPr/>
        </p:nvPicPr>
        <p:blipFill>
          <a:blip r:embed="rId4"/>
          <a:srcRect/>
          <a:stretch>
            <a:fillRect/>
          </a:stretch>
        </p:blipFill>
        <p:spPr bwMode="auto">
          <a:xfrm>
            <a:off x="7429520" y="1142984"/>
            <a:ext cx="1450975" cy="841375"/>
          </a:xfrm>
          <a:prstGeom prst="rect">
            <a:avLst/>
          </a:prstGeom>
          <a:noFill/>
          <a:ln w="9525">
            <a:noFill/>
            <a:miter lim="800000"/>
            <a:headEnd/>
            <a:tailEnd/>
          </a:ln>
        </p:spPr>
      </p:pic>
      <p:pic>
        <p:nvPicPr>
          <p:cNvPr id="8" name="Picture 4"/>
          <p:cNvPicPr>
            <a:picLocks noChangeAspect="1" noChangeArrowheads="1"/>
          </p:cNvPicPr>
          <p:nvPr/>
        </p:nvPicPr>
        <p:blipFill>
          <a:blip r:embed="rId5"/>
          <a:srcRect/>
          <a:stretch>
            <a:fillRect/>
          </a:stretch>
        </p:blipFill>
        <p:spPr bwMode="auto">
          <a:xfrm>
            <a:off x="6643702" y="428604"/>
            <a:ext cx="2236787" cy="523875"/>
          </a:xfrm>
          <a:prstGeom prst="rect">
            <a:avLst/>
          </a:prstGeom>
          <a:noFill/>
          <a:ln w="9525">
            <a:noFill/>
            <a:miter lim="800000"/>
            <a:headEnd/>
            <a:tailEnd/>
          </a:ln>
        </p:spPr>
      </p:pic>
    </p:spTree>
    <p:extLst>
      <p:ext uri="{BB962C8B-B14F-4D97-AF65-F5344CB8AC3E}">
        <p14:creationId xmlns="" xmlns:p14="http://schemas.microsoft.com/office/powerpoint/2010/main" val="1181955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188640"/>
            <a:ext cx="4211960" cy="6669360"/>
          </a:xfrm>
        </p:spPr>
        <p:txBody>
          <a:bodyPr>
            <a:noAutofit/>
          </a:bodyPr>
          <a:lstStyle/>
          <a:p>
            <a:endParaRPr lang="en-US" sz="2400" dirty="0">
              <a:solidFill>
                <a:srgbClr val="000000"/>
              </a:solidFill>
              <a:latin typeface="Arial"/>
              <a:ea typeface="Times New Roman"/>
            </a:endParaRPr>
          </a:p>
          <a:p>
            <a:endParaRPr lang="en-US" sz="2400" dirty="0" smtClean="0">
              <a:solidFill>
                <a:srgbClr val="000000"/>
              </a:solidFill>
              <a:latin typeface="Arial"/>
              <a:ea typeface="Times New Roman"/>
            </a:endParaRPr>
          </a:p>
          <a:p>
            <a:r>
              <a:rPr lang="en-US" sz="2400" dirty="0" smtClean="0">
                <a:solidFill>
                  <a:srgbClr val="000000"/>
                </a:solidFill>
                <a:latin typeface="Arial"/>
                <a:ea typeface="Times New Roman"/>
              </a:rPr>
              <a:t>Enormous </a:t>
            </a:r>
            <a:r>
              <a:rPr lang="en-US" sz="2400" dirty="0">
                <a:solidFill>
                  <a:srgbClr val="000000"/>
                </a:solidFill>
                <a:latin typeface="Arial"/>
                <a:ea typeface="Times New Roman"/>
              </a:rPr>
              <a:t>quantities of waste from man-made products are being released into the soil causing soil pollution. Polluted water also causes soil pollution. Soil pollution is caused due to unhygienic habits, agricultural practices and inappropriate methods of disposal of solid and liquid wastes. Soil pollution is a also caused as a result of atmospheric pollution.</a:t>
            </a:r>
            <a:endParaRPr lang="ru-RU" sz="2400" dirty="0"/>
          </a:p>
        </p:txBody>
      </p:sp>
      <p:sp>
        <p:nvSpPr>
          <p:cNvPr id="2" name="Прямоугольник 1"/>
          <p:cNvSpPr/>
          <p:nvPr/>
        </p:nvSpPr>
        <p:spPr>
          <a:xfrm>
            <a:off x="179512" y="207614"/>
            <a:ext cx="8856984" cy="523220"/>
          </a:xfrm>
          <a:prstGeom prst="rect">
            <a:avLst/>
          </a:prstGeom>
        </p:spPr>
        <p:txBody>
          <a:bodyPr wrap="square">
            <a:spAutoFit/>
          </a:bodyPr>
          <a:lstStyle/>
          <a:p>
            <a:pPr lvl="0">
              <a:spcBef>
                <a:spcPct val="20000"/>
              </a:spcBef>
            </a:pPr>
            <a:r>
              <a:rPr lang="en-US" sz="2800" b="1" dirty="0" smtClean="0">
                <a:solidFill>
                  <a:schemeClr val="tx2">
                    <a:lumMod val="50000"/>
                  </a:schemeClr>
                </a:solidFill>
                <a:latin typeface="Arial"/>
                <a:ea typeface="Times New Roman"/>
              </a:rPr>
              <a:t>1 WASTE  AND SOIL POLLUTION</a:t>
            </a:r>
            <a:endParaRPr lang="en-US" sz="2800" b="1" dirty="0">
              <a:solidFill>
                <a:schemeClr val="tx2">
                  <a:lumMod val="50000"/>
                </a:schemeClr>
              </a:solidFill>
              <a:latin typeface="Arial"/>
              <a:ea typeface="Times New Roman"/>
            </a:endParaRP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143372" y="2928934"/>
            <a:ext cx="3456764" cy="35578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srcRect/>
          <a:stretch>
            <a:fillRect/>
          </a:stretch>
        </p:blipFill>
        <p:spPr bwMode="auto">
          <a:xfrm>
            <a:off x="7572396" y="2143116"/>
            <a:ext cx="1365250" cy="1347787"/>
          </a:xfrm>
          <a:prstGeom prst="rect">
            <a:avLst/>
          </a:prstGeom>
          <a:noFill/>
          <a:ln w="9525">
            <a:noFill/>
            <a:miter lim="800000"/>
            <a:headEnd/>
            <a:tailEnd/>
          </a:ln>
        </p:spPr>
      </p:pic>
      <p:pic>
        <p:nvPicPr>
          <p:cNvPr id="6" name="Picture 5"/>
          <p:cNvPicPr>
            <a:picLocks noChangeAspect="1" noChangeArrowheads="1"/>
          </p:cNvPicPr>
          <p:nvPr/>
        </p:nvPicPr>
        <p:blipFill>
          <a:blip r:embed="rId4"/>
          <a:srcRect/>
          <a:stretch>
            <a:fillRect/>
          </a:stretch>
        </p:blipFill>
        <p:spPr bwMode="auto">
          <a:xfrm>
            <a:off x="7429520" y="1142984"/>
            <a:ext cx="1450975" cy="841375"/>
          </a:xfrm>
          <a:prstGeom prst="rect">
            <a:avLst/>
          </a:prstGeom>
          <a:noFill/>
          <a:ln w="9525">
            <a:noFill/>
            <a:miter lim="800000"/>
            <a:headEnd/>
            <a:tailEnd/>
          </a:ln>
        </p:spPr>
      </p:pic>
      <p:pic>
        <p:nvPicPr>
          <p:cNvPr id="7" name="Picture 4"/>
          <p:cNvPicPr>
            <a:picLocks noChangeAspect="1" noChangeArrowheads="1"/>
          </p:cNvPicPr>
          <p:nvPr/>
        </p:nvPicPr>
        <p:blipFill>
          <a:blip r:embed="rId5"/>
          <a:srcRect/>
          <a:stretch>
            <a:fillRect/>
          </a:stretch>
        </p:blipFill>
        <p:spPr bwMode="auto">
          <a:xfrm>
            <a:off x="6643702" y="428604"/>
            <a:ext cx="2236787" cy="523875"/>
          </a:xfrm>
          <a:prstGeom prst="rect">
            <a:avLst/>
          </a:prstGeom>
          <a:noFill/>
          <a:ln w="9525">
            <a:noFill/>
            <a:miter lim="800000"/>
            <a:headEnd/>
            <a:tailEnd/>
          </a:ln>
        </p:spPr>
      </p:pic>
    </p:spTree>
    <p:extLst>
      <p:ext uri="{BB962C8B-B14F-4D97-AF65-F5344CB8AC3E}">
        <p14:creationId xmlns="" xmlns:p14="http://schemas.microsoft.com/office/powerpoint/2010/main" val="19151590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en-US" dirty="0">
                <a:solidFill>
                  <a:srgbClr val="000000"/>
                </a:solidFill>
                <a:latin typeface="Arial"/>
                <a:ea typeface="Times New Roman"/>
              </a:rPr>
              <a:t>In industrialized countries, soil pollution is a result of use of chemicals in agriculture, dumping of waste materials, mining, smelting of metals and also dumping of domestic refuse and solids, untreated sewage and industrial wastes.</a:t>
            </a:r>
            <a:endParaRPr lang="ru-RU" dirty="0"/>
          </a:p>
          <a:p>
            <a:endParaRPr lang="ru-RU" dirty="0"/>
          </a:p>
        </p:txBody>
      </p:sp>
      <p:sp>
        <p:nvSpPr>
          <p:cNvPr id="4" name="Текст 3"/>
          <p:cNvSpPr>
            <a:spLocks noGrp="1"/>
          </p:cNvSpPr>
          <p:nvPr>
            <p:ph type="body" sz="half" idx="2"/>
          </p:nvPr>
        </p:nvSpPr>
        <p:spPr>
          <a:xfrm>
            <a:off x="323528" y="980728"/>
            <a:ext cx="3456384" cy="5688632"/>
          </a:xfrm>
        </p:spPr>
        <p:txBody>
          <a:bodyPr>
            <a:normAutofit/>
          </a:bodyPr>
          <a:lstStyle/>
          <a:p>
            <a:endParaRPr lang="ru-RU" sz="2400" dirty="0"/>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79023" y="476672"/>
            <a:ext cx="3464123" cy="56186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srcRect/>
          <a:stretch>
            <a:fillRect/>
          </a:stretch>
        </p:blipFill>
        <p:spPr bwMode="auto">
          <a:xfrm>
            <a:off x="7778750" y="5510213"/>
            <a:ext cx="1365250" cy="1347787"/>
          </a:xfrm>
          <a:prstGeom prst="rect">
            <a:avLst/>
          </a:prstGeom>
          <a:noFill/>
          <a:ln w="9525">
            <a:noFill/>
            <a:miter lim="800000"/>
            <a:headEnd/>
            <a:tailEnd/>
          </a:ln>
        </p:spPr>
      </p:pic>
      <p:pic>
        <p:nvPicPr>
          <p:cNvPr id="6" name="Picture 5"/>
          <p:cNvPicPr>
            <a:picLocks noChangeAspect="1" noChangeArrowheads="1"/>
          </p:cNvPicPr>
          <p:nvPr/>
        </p:nvPicPr>
        <p:blipFill>
          <a:blip r:embed="rId4"/>
          <a:srcRect/>
          <a:stretch>
            <a:fillRect/>
          </a:stretch>
        </p:blipFill>
        <p:spPr bwMode="auto">
          <a:xfrm>
            <a:off x="6143636" y="5786454"/>
            <a:ext cx="1450975" cy="841375"/>
          </a:xfrm>
          <a:prstGeom prst="rect">
            <a:avLst/>
          </a:prstGeom>
          <a:noFill/>
          <a:ln w="9525">
            <a:noFill/>
            <a:miter lim="800000"/>
            <a:headEnd/>
            <a:tailEnd/>
          </a:ln>
        </p:spPr>
      </p:pic>
      <p:pic>
        <p:nvPicPr>
          <p:cNvPr id="7" name="Picture 4"/>
          <p:cNvPicPr>
            <a:picLocks noChangeAspect="1" noChangeArrowheads="1"/>
          </p:cNvPicPr>
          <p:nvPr/>
        </p:nvPicPr>
        <p:blipFill>
          <a:blip r:embed="rId5"/>
          <a:srcRect/>
          <a:stretch>
            <a:fillRect/>
          </a:stretch>
        </p:blipFill>
        <p:spPr bwMode="auto">
          <a:xfrm>
            <a:off x="3643306" y="6143644"/>
            <a:ext cx="2236787" cy="523875"/>
          </a:xfrm>
          <a:prstGeom prst="rect">
            <a:avLst/>
          </a:prstGeom>
          <a:noFill/>
          <a:ln w="9525">
            <a:noFill/>
            <a:miter lim="800000"/>
            <a:headEnd/>
            <a:tailEnd/>
          </a:ln>
        </p:spPr>
      </p:pic>
    </p:spTree>
    <p:extLst>
      <p:ext uri="{BB962C8B-B14F-4D97-AF65-F5344CB8AC3E}">
        <p14:creationId xmlns="" xmlns:p14="http://schemas.microsoft.com/office/powerpoint/2010/main" val="27642498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en-US" sz="2800" b="1" dirty="0" smtClean="0">
                <a:solidFill>
                  <a:schemeClr val="tx2">
                    <a:lumMod val="50000"/>
                  </a:schemeClr>
                </a:solidFill>
              </a:rPr>
              <a:t>2 SOME DEFINITIOS</a:t>
            </a:r>
            <a:endParaRPr lang="ru-RU" sz="2800" b="1" dirty="0">
              <a:solidFill>
                <a:schemeClr val="tx2">
                  <a:lumMod val="50000"/>
                </a:schemeClr>
              </a:solidFill>
            </a:endParaRPr>
          </a:p>
        </p:txBody>
      </p:sp>
      <p:pic>
        <p:nvPicPr>
          <p:cNvPr id="1026" name="Picture 2"/>
          <p:cNvPicPr>
            <a:picLocks noGrp="1" noChangeAspect="1" noChangeArrowheads="1"/>
          </p:cNvPicPr>
          <p:nvPr>
            <p:ph idx="1"/>
          </p:nvPr>
        </p:nvPicPr>
        <p:blipFill rotWithShape="1">
          <a:blip r:embed="rId2">
            <a:extLst>
              <a:ext uri="{28A0092B-C50C-407E-A947-70E740481C1C}">
                <a14:useLocalDpi xmlns="" xmlns:a14="http://schemas.microsoft.com/office/drawing/2010/main" val="0"/>
              </a:ext>
            </a:extLst>
          </a:blip>
          <a:srcRect l="1363" t="15863"/>
          <a:stretch/>
        </p:blipFill>
        <p:spPr bwMode="auto">
          <a:xfrm>
            <a:off x="107504" y="1196752"/>
            <a:ext cx="8877067" cy="52593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srcRect/>
          <a:stretch>
            <a:fillRect/>
          </a:stretch>
        </p:blipFill>
        <p:spPr bwMode="auto">
          <a:xfrm>
            <a:off x="6143636" y="0"/>
            <a:ext cx="1365250" cy="1347787"/>
          </a:xfrm>
          <a:prstGeom prst="rect">
            <a:avLst/>
          </a:prstGeom>
          <a:noFill/>
          <a:ln w="9525">
            <a:noFill/>
            <a:miter lim="800000"/>
            <a:headEnd/>
            <a:tailEnd/>
          </a:ln>
        </p:spPr>
      </p:pic>
      <p:pic>
        <p:nvPicPr>
          <p:cNvPr id="5" name="Picture 5"/>
          <p:cNvPicPr>
            <a:picLocks noChangeAspect="1" noChangeArrowheads="1"/>
          </p:cNvPicPr>
          <p:nvPr/>
        </p:nvPicPr>
        <p:blipFill>
          <a:blip r:embed="rId4"/>
          <a:srcRect/>
          <a:stretch>
            <a:fillRect/>
          </a:stretch>
        </p:blipFill>
        <p:spPr bwMode="auto">
          <a:xfrm>
            <a:off x="7693025" y="214290"/>
            <a:ext cx="1450975" cy="841375"/>
          </a:xfrm>
          <a:prstGeom prst="rect">
            <a:avLst/>
          </a:prstGeom>
          <a:noFill/>
          <a:ln w="9525">
            <a:noFill/>
            <a:miter lim="800000"/>
            <a:headEnd/>
            <a:tailEnd/>
          </a:ln>
        </p:spPr>
      </p:pic>
      <p:pic>
        <p:nvPicPr>
          <p:cNvPr id="6" name="Picture 4"/>
          <p:cNvPicPr>
            <a:picLocks noChangeAspect="1" noChangeArrowheads="1"/>
          </p:cNvPicPr>
          <p:nvPr/>
        </p:nvPicPr>
        <p:blipFill>
          <a:blip r:embed="rId5"/>
          <a:srcRect/>
          <a:stretch>
            <a:fillRect/>
          </a:stretch>
        </p:blipFill>
        <p:spPr bwMode="auto">
          <a:xfrm>
            <a:off x="357158" y="428604"/>
            <a:ext cx="2236787" cy="523875"/>
          </a:xfrm>
          <a:prstGeom prst="rect">
            <a:avLst/>
          </a:prstGeom>
          <a:noFill/>
          <a:ln w="9525">
            <a:noFill/>
            <a:miter lim="800000"/>
            <a:headEnd/>
            <a:tailEnd/>
          </a:ln>
        </p:spPr>
      </p:pic>
    </p:spTree>
    <p:extLst>
      <p:ext uri="{BB962C8B-B14F-4D97-AF65-F5344CB8AC3E}">
        <p14:creationId xmlns="" xmlns:p14="http://schemas.microsoft.com/office/powerpoint/2010/main" val="28355632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en-US" sz="2800" b="1" dirty="0" smtClean="0">
                <a:solidFill>
                  <a:schemeClr val="tx2">
                    <a:lumMod val="50000"/>
                  </a:schemeClr>
                </a:solidFill>
                <a:latin typeface="Arial" pitchFamily="34" charset="0"/>
                <a:ea typeface="Calibri"/>
                <a:cs typeface="Arial" pitchFamily="34" charset="0"/>
              </a:rPr>
              <a:t>2 STUDING AND</a:t>
            </a:r>
            <a:r>
              <a:rPr lang="ru-RU" sz="2800" b="1" dirty="0" smtClean="0">
                <a:solidFill>
                  <a:schemeClr val="tx2">
                    <a:lumMod val="50000"/>
                  </a:schemeClr>
                </a:solidFill>
                <a:latin typeface="Arial" pitchFamily="34" charset="0"/>
                <a:ea typeface="Calibri"/>
                <a:cs typeface="Arial" pitchFamily="34" charset="0"/>
              </a:rPr>
              <a:t> </a:t>
            </a:r>
            <a:r>
              <a:rPr lang="en-US" sz="2800" b="1" dirty="0" smtClean="0">
                <a:solidFill>
                  <a:schemeClr val="tx2">
                    <a:lumMod val="50000"/>
                  </a:schemeClr>
                </a:solidFill>
                <a:latin typeface="Arial" pitchFamily="34" charset="0"/>
                <a:ea typeface="Calibri"/>
                <a:cs typeface="Arial" pitchFamily="34" charset="0"/>
              </a:rPr>
              <a:t>RESULTS</a:t>
            </a:r>
            <a:endParaRPr lang="ru-RU" sz="2800" dirty="0">
              <a:solidFill>
                <a:schemeClr val="tx2">
                  <a:lumMod val="50000"/>
                </a:schemeClr>
              </a:solidFill>
              <a:latin typeface="Arial" pitchFamily="34" charset="0"/>
              <a:cs typeface="Arial" pitchFamily="34" charset="0"/>
            </a:endParaRPr>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7330" y="1124744"/>
            <a:ext cx="8991269" cy="55446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251520" y="1268760"/>
            <a:ext cx="8712968" cy="5400600"/>
          </a:xfrm>
        </p:spPr>
        <p:txBody>
          <a:bodyPr>
            <a:normAutofit/>
          </a:bodyPr>
          <a:lstStyle/>
          <a:p>
            <a:pPr lvl="0"/>
            <a:r>
              <a:rPr lang="en-US" b="1" dirty="0">
                <a:solidFill>
                  <a:schemeClr val="bg1"/>
                </a:solidFill>
                <a:latin typeface="Times New Roman"/>
                <a:ea typeface="Calibri"/>
              </a:rPr>
              <a:t>The aim of the present study is to determine the accumulation of the total contents and forms of the compounds of heavy metals in the soil of the major cities in the North-East of Kazakhstan, characterized by intensive </a:t>
            </a:r>
            <a:r>
              <a:rPr lang="en-US" b="1" dirty="0" err="1">
                <a:solidFill>
                  <a:schemeClr val="bg1"/>
                </a:solidFill>
                <a:latin typeface="Times New Roman"/>
                <a:ea typeface="Calibri"/>
              </a:rPr>
              <a:t>technogenic</a:t>
            </a:r>
            <a:r>
              <a:rPr lang="en-US" b="1" dirty="0">
                <a:solidFill>
                  <a:schemeClr val="bg1"/>
                </a:solidFill>
                <a:latin typeface="Times New Roman"/>
                <a:ea typeface="Calibri"/>
              </a:rPr>
              <a:t> impact on the </a:t>
            </a:r>
            <a:r>
              <a:rPr lang="en-US" b="1" dirty="0" smtClean="0">
                <a:solidFill>
                  <a:schemeClr val="bg1"/>
                </a:solidFill>
                <a:latin typeface="Times New Roman"/>
                <a:ea typeface="Calibri"/>
              </a:rPr>
              <a:t>environment.</a:t>
            </a:r>
            <a:endParaRPr lang="ru-RU" b="1" dirty="0">
              <a:solidFill>
                <a:schemeClr val="bg1"/>
              </a:solidFill>
            </a:endParaRPr>
          </a:p>
          <a:p>
            <a:pPr>
              <a:lnSpc>
                <a:spcPct val="115000"/>
              </a:lnSpc>
              <a:spcAft>
                <a:spcPts val="0"/>
              </a:spcAft>
            </a:pPr>
            <a:endParaRPr lang="ru-RU" dirty="0"/>
          </a:p>
        </p:txBody>
      </p:sp>
      <p:pic>
        <p:nvPicPr>
          <p:cNvPr id="5" name="Picture 2"/>
          <p:cNvPicPr>
            <a:picLocks noChangeAspect="1" noChangeArrowheads="1"/>
          </p:cNvPicPr>
          <p:nvPr/>
        </p:nvPicPr>
        <p:blipFill>
          <a:blip r:embed="rId3"/>
          <a:srcRect/>
          <a:stretch>
            <a:fillRect/>
          </a:stretch>
        </p:blipFill>
        <p:spPr bwMode="auto">
          <a:xfrm>
            <a:off x="357158" y="5143512"/>
            <a:ext cx="1365250" cy="1347787"/>
          </a:xfrm>
          <a:prstGeom prst="rect">
            <a:avLst/>
          </a:prstGeom>
          <a:noFill/>
          <a:ln w="9525">
            <a:noFill/>
            <a:miter lim="800000"/>
            <a:headEnd/>
            <a:tailEnd/>
          </a:ln>
        </p:spPr>
      </p:pic>
      <p:pic>
        <p:nvPicPr>
          <p:cNvPr id="6" name="Picture 5"/>
          <p:cNvPicPr>
            <a:picLocks noChangeAspect="1" noChangeArrowheads="1"/>
          </p:cNvPicPr>
          <p:nvPr/>
        </p:nvPicPr>
        <p:blipFill>
          <a:blip r:embed="rId4"/>
          <a:srcRect/>
          <a:stretch>
            <a:fillRect/>
          </a:stretch>
        </p:blipFill>
        <p:spPr bwMode="auto">
          <a:xfrm>
            <a:off x="6929454" y="214290"/>
            <a:ext cx="1450975" cy="841375"/>
          </a:xfrm>
          <a:prstGeom prst="rect">
            <a:avLst/>
          </a:prstGeom>
          <a:noFill/>
          <a:ln w="9525">
            <a:noFill/>
            <a:miter lim="800000"/>
            <a:headEnd/>
            <a:tailEnd/>
          </a:ln>
        </p:spPr>
      </p:pic>
      <p:pic>
        <p:nvPicPr>
          <p:cNvPr id="7" name="Picture 4"/>
          <p:cNvPicPr>
            <a:picLocks noChangeAspect="1" noChangeArrowheads="1"/>
          </p:cNvPicPr>
          <p:nvPr/>
        </p:nvPicPr>
        <p:blipFill>
          <a:blip r:embed="rId5"/>
          <a:srcRect/>
          <a:stretch>
            <a:fillRect/>
          </a:stretch>
        </p:blipFill>
        <p:spPr bwMode="auto">
          <a:xfrm>
            <a:off x="0" y="357166"/>
            <a:ext cx="2236787" cy="523875"/>
          </a:xfrm>
          <a:prstGeom prst="rect">
            <a:avLst/>
          </a:prstGeom>
          <a:noFill/>
          <a:ln w="9525">
            <a:noFill/>
            <a:miter lim="800000"/>
            <a:headEnd/>
            <a:tailEnd/>
          </a:ln>
        </p:spPr>
      </p:pic>
    </p:spTree>
    <p:extLst>
      <p:ext uri="{BB962C8B-B14F-4D97-AF65-F5344CB8AC3E}">
        <p14:creationId xmlns="" xmlns:p14="http://schemas.microsoft.com/office/powerpoint/2010/main" val="35995569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251520" y="476672"/>
            <a:ext cx="4244280" cy="6048672"/>
          </a:xfrm>
        </p:spPr>
        <p:txBody>
          <a:bodyPr>
            <a:normAutofit lnSpcReduction="10000"/>
          </a:bodyPr>
          <a:lstStyle/>
          <a:p>
            <a:pPr algn="just">
              <a:lnSpc>
                <a:spcPct val="115000"/>
              </a:lnSpc>
              <a:spcAft>
                <a:spcPts val="0"/>
              </a:spcAft>
            </a:pPr>
            <a:r>
              <a:rPr lang="en-US" dirty="0" smtClean="0">
                <a:latin typeface="Times New Roman"/>
                <a:ea typeface="Calibri"/>
                <a:cs typeface="Times New Roman"/>
              </a:rPr>
              <a:t>Four </a:t>
            </a:r>
            <a:r>
              <a:rPr lang="en-US" dirty="0">
                <a:latin typeface="Times New Roman"/>
                <a:ea typeface="Calibri"/>
                <a:cs typeface="Times New Roman"/>
              </a:rPr>
              <a:t>elements - copper, zinc, cadmium and lead were selected among the elements of the HM group. The reason for selection these elements was that soils of studied industrial regions mainly tend to </a:t>
            </a:r>
            <a:r>
              <a:rPr lang="en-US" dirty="0" err="1" smtClean="0">
                <a:latin typeface="Times New Roman"/>
                <a:ea typeface="Calibri"/>
                <a:cs typeface="Times New Roman"/>
              </a:rPr>
              <a:t>technogenic</a:t>
            </a:r>
            <a:r>
              <a:rPr lang="en-US" dirty="0" smtClean="0">
                <a:latin typeface="Times New Roman"/>
                <a:ea typeface="Calibri"/>
                <a:cs typeface="Times New Roman"/>
              </a:rPr>
              <a:t> </a:t>
            </a:r>
            <a:r>
              <a:rPr lang="en-US" dirty="0">
                <a:latin typeface="Times New Roman"/>
                <a:ea typeface="Calibri"/>
                <a:cs typeface="Times New Roman"/>
              </a:rPr>
              <a:t>areas of non-ferrous metals (lead and zinc, titanium, copper), chemical and other plants. </a:t>
            </a:r>
            <a:endParaRPr lang="ru-RU" dirty="0"/>
          </a:p>
        </p:txBody>
      </p:sp>
      <p:sp>
        <p:nvSpPr>
          <p:cNvPr id="6" name="Объект 5"/>
          <p:cNvSpPr>
            <a:spLocks noGrp="1"/>
          </p:cNvSpPr>
          <p:nvPr>
            <p:ph sz="half" idx="2"/>
          </p:nvPr>
        </p:nvSpPr>
        <p:spPr/>
        <p:txBody>
          <a:bodyPr/>
          <a:lstStyle/>
          <a:p>
            <a:endParaRPr lang="ru-RU" dirty="0"/>
          </a:p>
        </p:txBody>
      </p:sp>
      <p:pic>
        <p:nvPicPr>
          <p:cNvPr id="6147"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751512" y="2786058"/>
            <a:ext cx="2726237" cy="3307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srcRect/>
          <a:stretch>
            <a:fillRect/>
          </a:stretch>
        </p:blipFill>
        <p:spPr bwMode="auto">
          <a:xfrm>
            <a:off x="7572396" y="2143116"/>
            <a:ext cx="1365250" cy="1347787"/>
          </a:xfrm>
          <a:prstGeom prst="rect">
            <a:avLst/>
          </a:prstGeom>
          <a:noFill/>
          <a:ln w="9525">
            <a:noFill/>
            <a:miter lim="800000"/>
            <a:headEnd/>
            <a:tailEnd/>
          </a:ln>
        </p:spPr>
      </p:pic>
      <p:pic>
        <p:nvPicPr>
          <p:cNvPr id="7" name="Picture 5"/>
          <p:cNvPicPr>
            <a:picLocks noChangeAspect="1" noChangeArrowheads="1"/>
          </p:cNvPicPr>
          <p:nvPr/>
        </p:nvPicPr>
        <p:blipFill>
          <a:blip r:embed="rId4"/>
          <a:srcRect/>
          <a:stretch>
            <a:fillRect/>
          </a:stretch>
        </p:blipFill>
        <p:spPr bwMode="auto">
          <a:xfrm>
            <a:off x="7429520" y="1142984"/>
            <a:ext cx="1450975" cy="841375"/>
          </a:xfrm>
          <a:prstGeom prst="rect">
            <a:avLst/>
          </a:prstGeom>
          <a:noFill/>
          <a:ln w="9525">
            <a:noFill/>
            <a:miter lim="800000"/>
            <a:headEnd/>
            <a:tailEnd/>
          </a:ln>
        </p:spPr>
      </p:pic>
      <p:pic>
        <p:nvPicPr>
          <p:cNvPr id="8" name="Picture 4"/>
          <p:cNvPicPr>
            <a:picLocks noChangeAspect="1" noChangeArrowheads="1"/>
          </p:cNvPicPr>
          <p:nvPr/>
        </p:nvPicPr>
        <p:blipFill>
          <a:blip r:embed="rId5"/>
          <a:srcRect/>
          <a:stretch>
            <a:fillRect/>
          </a:stretch>
        </p:blipFill>
        <p:spPr bwMode="auto">
          <a:xfrm>
            <a:off x="6643702" y="428604"/>
            <a:ext cx="2236787" cy="523875"/>
          </a:xfrm>
          <a:prstGeom prst="rect">
            <a:avLst/>
          </a:prstGeom>
          <a:noFill/>
          <a:ln w="9525">
            <a:noFill/>
            <a:miter lim="800000"/>
            <a:headEnd/>
            <a:tailEnd/>
          </a:ln>
        </p:spPr>
      </p:pic>
    </p:spTree>
    <p:extLst>
      <p:ext uri="{BB962C8B-B14F-4D97-AF65-F5344CB8AC3E}">
        <p14:creationId xmlns="" xmlns:p14="http://schemas.microsoft.com/office/powerpoint/2010/main" val="19662057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19256" cy="1224136"/>
          </a:xfrm>
        </p:spPr>
        <p:txBody>
          <a:bodyPr>
            <a:noAutofit/>
          </a:bodyPr>
          <a:lstStyle/>
          <a:p>
            <a:r>
              <a:rPr lang="en-US" sz="2800" b="1" dirty="0" smtClean="0">
                <a:solidFill>
                  <a:schemeClr val="tx2">
                    <a:lumMod val="50000"/>
                  </a:schemeClr>
                </a:solidFill>
                <a:latin typeface="Arial" pitchFamily="34" charset="0"/>
                <a:ea typeface="Calibri"/>
                <a:cs typeface="Arial" pitchFamily="34" charset="0"/>
              </a:rPr>
              <a:t>3 PHYSICAL AND CHEMICAL PROPERTIES OF SOILS IN UST-KAMENOGORSK, PAVLODAR </a:t>
            </a:r>
            <a:r>
              <a:rPr lang="en-US" sz="2800" b="1" dirty="0">
                <a:solidFill>
                  <a:schemeClr val="tx2">
                    <a:lumMod val="50000"/>
                  </a:schemeClr>
                </a:solidFill>
                <a:latin typeface="Arial" pitchFamily="34" charset="0"/>
                <a:ea typeface="Calibri"/>
                <a:cs typeface="Arial" pitchFamily="34" charset="0"/>
              </a:rPr>
              <a:t>AND </a:t>
            </a:r>
            <a:r>
              <a:rPr lang="en-US" sz="2800" b="1" dirty="0" smtClean="0">
                <a:solidFill>
                  <a:schemeClr val="tx2">
                    <a:lumMod val="50000"/>
                  </a:schemeClr>
                </a:solidFill>
                <a:latin typeface="Arial" pitchFamily="34" charset="0"/>
                <a:ea typeface="Calibri"/>
                <a:cs typeface="Arial" pitchFamily="34" charset="0"/>
              </a:rPr>
              <a:t>SEMEY CITIES </a:t>
            </a:r>
            <a:endParaRPr lang="ru-RU" sz="2800" dirty="0">
              <a:solidFill>
                <a:schemeClr val="tx2">
                  <a:lumMod val="50000"/>
                </a:schemeClr>
              </a:solidFill>
              <a:latin typeface="Arial" pitchFamily="34" charset="0"/>
              <a:cs typeface="Arial" pitchFamily="34" charset="0"/>
            </a:endParaRPr>
          </a:p>
        </p:txBody>
      </p:sp>
      <p:sp>
        <p:nvSpPr>
          <p:cNvPr id="3" name="Объект 2"/>
          <p:cNvSpPr>
            <a:spLocks noGrp="1"/>
          </p:cNvSpPr>
          <p:nvPr>
            <p:ph idx="1"/>
          </p:nvPr>
        </p:nvSpPr>
        <p:spPr>
          <a:xfrm>
            <a:off x="323528" y="1412776"/>
            <a:ext cx="4896544" cy="5445224"/>
          </a:xfrm>
        </p:spPr>
        <p:txBody>
          <a:bodyPr>
            <a:normAutofit fontScale="70000" lnSpcReduction="20000"/>
          </a:bodyPr>
          <a:lstStyle/>
          <a:p>
            <a:pPr>
              <a:lnSpc>
                <a:spcPct val="115000"/>
              </a:lnSpc>
              <a:spcAft>
                <a:spcPts val="0"/>
              </a:spcAft>
            </a:pPr>
            <a:r>
              <a:rPr lang="en-US" dirty="0">
                <a:latin typeface="Times New Roman"/>
                <a:ea typeface="Calibri"/>
                <a:cs typeface="Times New Roman"/>
              </a:rPr>
              <a:t>I</a:t>
            </a:r>
            <a:r>
              <a:rPr lang="en-US" dirty="0" smtClean="0">
                <a:latin typeface="Times New Roman"/>
                <a:ea typeface="Calibri"/>
                <a:cs typeface="Times New Roman"/>
              </a:rPr>
              <a:t>n </a:t>
            </a:r>
            <a:r>
              <a:rPr lang="en-US" dirty="0">
                <a:latin typeface="Times New Roman"/>
                <a:ea typeface="Calibri"/>
                <a:cs typeface="Times New Roman"/>
              </a:rPr>
              <a:t>the real conditions of the city the accumulation of chemical elements in soils is very complex and is closely dependent not only on the degree of exposure of industrial, transport and municipal issues, but on a variety of </a:t>
            </a:r>
            <a:r>
              <a:rPr lang="en-US" dirty="0" smtClean="0">
                <a:latin typeface="Times New Roman"/>
                <a:ea typeface="Calibri"/>
                <a:cs typeface="Times New Roman"/>
              </a:rPr>
              <a:t>factors:</a:t>
            </a:r>
          </a:p>
          <a:p>
            <a:pPr>
              <a:lnSpc>
                <a:spcPct val="115000"/>
              </a:lnSpc>
              <a:spcAft>
                <a:spcPts val="0"/>
              </a:spcAft>
            </a:pPr>
            <a:r>
              <a:rPr lang="en-US" dirty="0" smtClean="0">
                <a:latin typeface="Times New Roman"/>
                <a:ea typeface="Calibri"/>
                <a:cs typeface="Times New Roman"/>
              </a:rPr>
              <a:t>-  </a:t>
            </a:r>
            <a:r>
              <a:rPr lang="en-US" dirty="0">
                <a:latin typeface="Times New Roman"/>
                <a:ea typeface="Calibri"/>
                <a:cs typeface="Times New Roman"/>
              </a:rPr>
              <a:t>the physicochemical properties of the soil (pH, organics content, </a:t>
            </a:r>
            <a:endParaRPr lang="en-US" dirty="0" smtClean="0">
              <a:latin typeface="Times New Roman"/>
              <a:ea typeface="Calibri"/>
              <a:cs typeface="Times New Roman"/>
            </a:endParaRPr>
          </a:p>
          <a:p>
            <a:pPr>
              <a:lnSpc>
                <a:spcPct val="115000"/>
              </a:lnSpc>
              <a:spcAft>
                <a:spcPts val="0"/>
              </a:spcAft>
            </a:pPr>
            <a:r>
              <a:rPr lang="en-US" dirty="0" smtClean="0">
                <a:latin typeface="Times New Roman"/>
                <a:ea typeface="Calibri"/>
                <a:cs typeface="Times New Roman"/>
              </a:rPr>
              <a:t>- mechanical </a:t>
            </a:r>
            <a:r>
              <a:rPr lang="en-US" dirty="0">
                <a:latin typeface="Times New Roman"/>
                <a:ea typeface="Calibri"/>
                <a:cs typeface="Times New Roman"/>
              </a:rPr>
              <a:t>and mineralogical composition of the soil, </a:t>
            </a:r>
            <a:endParaRPr lang="en-US" dirty="0" smtClean="0">
              <a:latin typeface="Times New Roman"/>
              <a:ea typeface="Calibri"/>
              <a:cs typeface="Times New Roman"/>
            </a:endParaRPr>
          </a:p>
          <a:p>
            <a:pPr>
              <a:lnSpc>
                <a:spcPct val="115000"/>
              </a:lnSpc>
              <a:spcAft>
                <a:spcPts val="0"/>
              </a:spcAft>
            </a:pPr>
            <a:r>
              <a:rPr lang="en-US" dirty="0" smtClean="0">
                <a:latin typeface="Times New Roman"/>
                <a:ea typeface="Calibri"/>
                <a:cs typeface="Times New Roman"/>
              </a:rPr>
              <a:t>- the </a:t>
            </a:r>
            <a:r>
              <a:rPr lang="en-US" dirty="0">
                <a:latin typeface="Times New Roman"/>
                <a:ea typeface="Calibri"/>
                <a:cs typeface="Times New Roman"/>
              </a:rPr>
              <a:t>content of oxides and hydroxides of Al, Fe and </a:t>
            </a:r>
            <a:r>
              <a:rPr lang="en-US" dirty="0" err="1">
                <a:latin typeface="Times New Roman"/>
                <a:ea typeface="Calibri"/>
                <a:cs typeface="Times New Roman"/>
              </a:rPr>
              <a:t>Mn</a:t>
            </a:r>
            <a:r>
              <a:rPr lang="en-US" dirty="0" smtClean="0">
                <a:latin typeface="Times New Roman"/>
                <a:ea typeface="Calibri"/>
                <a:cs typeface="Times New Roman"/>
              </a:rPr>
              <a:t>,</a:t>
            </a:r>
          </a:p>
          <a:p>
            <a:pPr>
              <a:lnSpc>
                <a:spcPct val="115000"/>
              </a:lnSpc>
              <a:spcAft>
                <a:spcPts val="0"/>
              </a:spcAft>
            </a:pPr>
            <a:r>
              <a:rPr lang="en-US" dirty="0" smtClean="0">
                <a:latin typeface="Times New Roman"/>
                <a:ea typeface="Calibri"/>
                <a:cs typeface="Times New Roman"/>
              </a:rPr>
              <a:t>-  </a:t>
            </a:r>
            <a:r>
              <a:rPr lang="en-US" dirty="0">
                <a:latin typeface="Times New Roman"/>
                <a:ea typeface="Calibri"/>
                <a:cs typeface="Times New Roman"/>
              </a:rPr>
              <a:t>salinity, </a:t>
            </a:r>
            <a:endParaRPr lang="en-US" dirty="0" smtClean="0">
              <a:latin typeface="Times New Roman"/>
              <a:ea typeface="Calibri"/>
              <a:cs typeface="Times New Roman"/>
            </a:endParaRPr>
          </a:p>
          <a:p>
            <a:pPr>
              <a:lnSpc>
                <a:spcPct val="115000"/>
              </a:lnSpc>
              <a:spcAft>
                <a:spcPts val="0"/>
              </a:spcAft>
            </a:pPr>
            <a:r>
              <a:rPr lang="en-US" dirty="0" smtClean="0">
                <a:latin typeface="Times New Roman"/>
                <a:ea typeface="Calibri"/>
                <a:cs typeface="Times New Roman"/>
              </a:rPr>
              <a:t>- </a:t>
            </a:r>
            <a:r>
              <a:rPr lang="en-US" dirty="0" err="1" smtClean="0">
                <a:latin typeface="Times New Roman"/>
                <a:ea typeface="Calibri"/>
                <a:cs typeface="Times New Roman"/>
              </a:rPr>
              <a:t>cation</a:t>
            </a:r>
            <a:r>
              <a:rPr lang="en-US" dirty="0" smtClean="0">
                <a:latin typeface="Times New Roman"/>
                <a:ea typeface="Calibri"/>
                <a:cs typeface="Times New Roman"/>
              </a:rPr>
              <a:t> </a:t>
            </a:r>
            <a:r>
              <a:rPr lang="en-US" dirty="0">
                <a:latin typeface="Times New Roman"/>
                <a:ea typeface="Calibri"/>
                <a:cs typeface="Times New Roman"/>
              </a:rPr>
              <a:t>exchange </a:t>
            </a:r>
            <a:r>
              <a:rPr lang="en-US" dirty="0" smtClean="0">
                <a:latin typeface="Times New Roman"/>
                <a:ea typeface="Calibri"/>
                <a:cs typeface="Times New Roman"/>
              </a:rPr>
              <a:t>capacity and etc. </a:t>
            </a:r>
          </a:p>
        </p:txBody>
      </p:sp>
      <p:pic>
        <p:nvPicPr>
          <p:cNvPr id="717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143504" y="3143248"/>
            <a:ext cx="2714295" cy="34450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srcRect/>
          <a:stretch>
            <a:fillRect/>
          </a:stretch>
        </p:blipFill>
        <p:spPr bwMode="auto">
          <a:xfrm>
            <a:off x="7778750" y="2786058"/>
            <a:ext cx="1365250" cy="1347787"/>
          </a:xfrm>
          <a:prstGeom prst="rect">
            <a:avLst/>
          </a:prstGeom>
          <a:noFill/>
          <a:ln w="9525">
            <a:noFill/>
            <a:miter lim="800000"/>
            <a:headEnd/>
            <a:tailEnd/>
          </a:ln>
        </p:spPr>
      </p:pic>
      <p:pic>
        <p:nvPicPr>
          <p:cNvPr id="6" name="Picture 5"/>
          <p:cNvPicPr>
            <a:picLocks noChangeAspect="1" noChangeArrowheads="1"/>
          </p:cNvPicPr>
          <p:nvPr/>
        </p:nvPicPr>
        <p:blipFill>
          <a:blip r:embed="rId4"/>
          <a:srcRect/>
          <a:stretch>
            <a:fillRect/>
          </a:stretch>
        </p:blipFill>
        <p:spPr bwMode="auto">
          <a:xfrm>
            <a:off x="7635874" y="1785926"/>
            <a:ext cx="1450975" cy="841375"/>
          </a:xfrm>
          <a:prstGeom prst="rect">
            <a:avLst/>
          </a:prstGeom>
          <a:noFill/>
          <a:ln w="9525">
            <a:noFill/>
            <a:miter lim="800000"/>
            <a:headEnd/>
            <a:tailEnd/>
          </a:ln>
        </p:spPr>
      </p:pic>
      <p:pic>
        <p:nvPicPr>
          <p:cNvPr id="7" name="Picture 4"/>
          <p:cNvPicPr>
            <a:picLocks noChangeAspect="1" noChangeArrowheads="1"/>
          </p:cNvPicPr>
          <p:nvPr/>
        </p:nvPicPr>
        <p:blipFill>
          <a:blip r:embed="rId5"/>
          <a:srcRect/>
          <a:stretch>
            <a:fillRect/>
          </a:stretch>
        </p:blipFill>
        <p:spPr bwMode="auto">
          <a:xfrm>
            <a:off x="6850056" y="1071546"/>
            <a:ext cx="2236787" cy="523875"/>
          </a:xfrm>
          <a:prstGeom prst="rect">
            <a:avLst/>
          </a:prstGeom>
          <a:noFill/>
          <a:ln w="9525">
            <a:noFill/>
            <a:miter lim="800000"/>
            <a:headEnd/>
            <a:tailEnd/>
          </a:ln>
        </p:spPr>
      </p:pic>
    </p:spTree>
    <p:extLst>
      <p:ext uri="{BB962C8B-B14F-4D97-AF65-F5344CB8AC3E}">
        <p14:creationId xmlns="" xmlns:p14="http://schemas.microsoft.com/office/powerpoint/2010/main" val="25633490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60648"/>
            <a:ext cx="8301608" cy="432048"/>
          </a:xfrm>
        </p:spPr>
        <p:txBody>
          <a:bodyPr>
            <a:noAutofit/>
          </a:bodyPr>
          <a:lstStyle/>
          <a:p>
            <a:pPr>
              <a:spcAft>
                <a:spcPts val="0"/>
              </a:spcAft>
            </a:pPr>
            <a:r>
              <a:rPr lang="en-US" sz="2000" dirty="0" smtClean="0"/>
              <a:t/>
            </a:r>
            <a:br>
              <a:rPr lang="en-US" sz="2000" dirty="0" smtClean="0"/>
            </a:br>
            <a:r>
              <a:rPr lang="en-US" sz="2000" dirty="0" smtClean="0"/>
              <a:t>Table 1-</a:t>
            </a:r>
            <a:r>
              <a:rPr lang="en-US" sz="2000" dirty="0" smtClean="0">
                <a:latin typeface="Times New Roman"/>
                <a:ea typeface="Calibri"/>
                <a:cs typeface="Times New Roman"/>
              </a:rPr>
              <a:t> </a:t>
            </a:r>
            <a:r>
              <a:rPr lang="en-US" sz="2000" dirty="0" err="1">
                <a:latin typeface="Times New Roman"/>
                <a:ea typeface="Calibri"/>
                <a:cs typeface="Times New Roman"/>
              </a:rPr>
              <a:t>Physico</a:t>
            </a:r>
            <a:r>
              <a:rPr lang="en-US" sz="2000" dirty="0">
                <a:latin typeface="Times New Roman"/>
                <a:ea typeface="Calibri"/>
                <a:cs typeface="Times New Roman"/>
              </a:rPr>
              <a:t>-chemical properties of soils in Ust-Kamenogorsk, Pavlodar, </a:t>
            </a:r>
            <a:r>
              <a:rPr lang="en-US" sz="2000" dirty="0" err="1" smtClean="0">
                <a:latin typeface="Times New Roman"/>
                <a:ea typeface="Calibri"/>
                <a:cs typeface="Times New Roman"/>
              </a:rPr>
              <a:t>Semey</a:t>
            </a:r>
            <a:r>
              <a:rPr lang="en-US" sz="2000" dirty="0" smtClean="0">
                <a:latin typeface="Times New Roman"/>
                <a:ea typeface="Calibri"/>
                <a:cs typeface="Times New Roman"/>
              </a:rPr>
              <a:t> </a:t>
            </a:r>
            <a:r>
              <a:rPr lang="en-US" sz="2000" dirty="0" err="1" smtClean="0">
                <a:latin typeface="Times New Roman"/>
                <a:ea typeface="Calibri"/>
                <a:cs typeface="Times New Roman"/>
              </a:rPr>
              <a:t>sities</a:t>
            </a:r>
            <a:r>
              <a:rPr lang="ru-RU" sz="2000" dirty="0">
                <a:ea typeface="Calibri"/>
                <a:cs typeface="Times New Roman"/>
              </a:rPr>
              <a:t/>
            </a:r>
            <a:br>
              <a:rPr lang="ru-RU" sz="2000" dirty="0">
                <a:ea typeface="Calibri"/>
                <a:cs typeface="Times New Roman"/>
              </a:rPr>
            </a:br>
            <a:endParaRPr lang="ru-RU" sz="2400" dirty="0"/>
          </a:p>
        </p:txBody>
      </p:sp>
      <p:graphicFrame>
        <p:nvGraphicFramePr>
          <p:cNvPr id="4" name="Объект 3"/>
          <p:cNvGraphicFramePr>
            <a:graphicFrameLocks noGrp="1"/>
          </p:cNvGraphicFramePr>
          <p:nvPr>
            <p:ph idx="1"/>
            <p:extLst>
              <p:ext uri="{D42A27DB-BD31-4B8C-83A1-F6EECF244321}">
                <p14:modId xmlns="" xmlns:p14="http://schemas.microsoft.com/office/powerpoint/2010/main" val="1664615728"/>
              </p:ext>
            </p:extLst>
          </p:nvPr>
        </p:nvGraphicFramePr>
        <p:xfrm>
          <a:off x="683568" y="764704"/>
          <a:ext cx="8147250" cy="5873656"/>
        </p:xfrm>
        <a:graphic>
          <a:graphicData uri="http://schemas.openxmlformats.org/drawingml/2006/table">
            <a:tbl>
              <a:tblPr firstRow="1" bandRow="1">
                <a:tableStyleId>{5C22544A-7EE6-4342-B048-85BDC9FD1C3A}</a:tableStyleId>
              </a:tblPr>
              <a:tblGrid>
                <a:gridCol w="504056"/>
                <a:gridCol w="2304256"/>
                <a:gridCol w="2080038"/>
                <a:gridCol w="1629450"/>
                <a:gridCol w="1629450"/>
              </a:tblGrid>
              <a:tr h="459887">
                <a:tc>
                  <a:txBody>
                    <a:bodyPr/>
                    <a:lstStyle/>
                    <a:p>
                      <a:r>
                        <a:rPr lang="en-US" dirty="0" smtClean="0"/>
                        <a:t>n</a:t>
                      </a:r>
                      <a:endParaRPr lang="ru-RU" dirty="0"/>
                    </a:p>
                  </a:txBody>
                  <a:tcPr/>
                </a:tc>
                <a:tc>
                  <a:txBody>
                    <a:bodyPr/>
                    <a:lstStyle/>
                    <a:p>
                      <a:r>
                        <a:rPr lang="en-US" dirty="0" smtClean="0"/>
                        <a:t>Sampling site</a:t>
                      </a:r>
                      <a:endParaRPr lang="ru-RU" dirty="0"/>
                    </a:p>
                  </a:txBody>
                  <a:tcPr/>
                </a:tc>
                <a:tc>
                  <a:txBody>
                    <a:bodyPr/>
                    <a:lstStyle/>
                    <a:p>
                      <a:r>
                        <a:rPr lang="en-US" dirty="0" smtClean="0"/>
                        <a:t>Ust-Kamenogorsk</a:t>
                      </a:r>
                      <a:endParaRPr lang="ru-RU" dirty="0"/>
                    </a:p>
                  </a:txBody>
                  <a:tcPr/>
                </a:tc>
                <a:tc>
                  <a:txBody>
                    <a:bodyPr/>
                    <a:lstStyle/>
                    <a:p>
                      <a:r>
                        <a:rPr lang="en-US" dirty="0" smtClean="0"/>
                        <a:t>Pavlodar</a:t>
                      </a:r>
                      <a:endParaRPr lang="ru-RU" dirty="0"/>
                    </a:p>
                  </a:txBody>
                  <a:tcPr/>
                </a:tc>
                <a:tc>
                  <a:txBody>
                    <a:bodyPr/>
                    <a:lstStyle/>
                    <a:p>
                      <a:r>
                        <a:rPr lang="en-US" dirty="0" err="1" smtClean="0"/>
                        <a:t>Semey</a:t>
                      </a:r>
                      <a:endParaRPr lang="ru-RU" dirty="0"/>
                    </a:p>
                  </a:txBody>
                  <a:tcPr/>
                </a:tc>
              </a:tr>
              <a:tr h="459887">
                <a:tc>
                  <a:txBody>
                    <a:bodyPr/>
                    <a:lstStyle/>
                    <a:p>
                      <a:r>
                        <a:rPr lang="en-US" sz="1400" dirty="0" smtClean="0"/>
                        <a:t>1</a:t>
                      </a:r>
                      <a:endParaRPr lang="ru-RU" sz="1400" dirty="0"/>
                    </a:p>
                  </a:txBody>
                  <a:tcPr/>
                </a:tc>
                <a:tc>
                  <a:txBody>
                    <a:bodyPr/>
                    <a:lstStyle/>
                    <a:p>
                      <a:r>
                        <a:rPr lang="ru-RU" sz="1800" b="0" i="0" u="none" strike="noStrike" kern="1200" baseline="0" dirty="0" smtClean="0">
                          <a:solidFill>
                            <a:schemeClr val="dk1"/>
                          </a:solidFill>
                          <a:latin typeface="+mn-lt"/>
                          <a:ea typeface="+mn-ea"/>
                          <a:cs typeface="+mn-cs"/>
                        </a:rPr>
                        <a:t>рН</a:t>
                      </a:r>
                      <a:endParaRPr lang="ru-RU" dirty="0"/>
                    </a:p>
                  </a:txBody>
                  <a:tcPr/>
                </a:tc>
                <a:tc>
                  <a:txBody>
                    <a:bodyPr/>
                    <a:lstStyle/>
                    <a:p>
                      <a:r>
                        <a:rPr lang="ru-RU" sz="1800" b="0" i="0" u="none" strike="noStrike" kern="1200" baseline="0" dirty="0" smtClean="0">
                          <a:solidFill>
                            <a:schemeClr val="dk1"/>
                          </a:solidFill>
                          <a:latin typeface="+mn-lt"/>
                          <a:ea typeface="+mn-ea"/>
                          <a:cs typeface="+mn-cs"/>
                        </a:rPr>
                        <a:t>5,7-8,4</a:t>
                      </a:r>
                      <a:endParaRPr lang="ru-RU" dirty="0"/>
                    </a:p>
                  </a:txBody>
                  <a:tcPr/>
                </a:tc>
                <a:tc>
                  <a:txBody>
                    <a:bodyPr/>
                    <a:lstStyle/>
                    <a:p>
                      <a:r>
                        <a:rPr lang="en-US" dirty="0" smtClean="0"/>
                        <a:t>6,2-8,2</a:t>
                      </a:r>
                      <a:endParaRPr lang="ru-RU" dirty="0"/>
                    </a:p>
                  </a:txBody>
                  <a:tcPr/>
                </a:tc>
                <a:tc>
                  <a:txBody>
                    <a:bodyPr/>
                    <a:lstStyle/>
                    <a:p>
                      <a:r>
                        <a:rPr lang="en-US" dirty="0" smtClean="0"/>
                        <a:t>7,0-8,6</a:t>
                      </a:r>
                      <a:endParaRPr lang="ru-RU" dirty="0"/>
                    </a:p>
                  </a:txBody>
                  <a:tcPr/>
                </a:tc>
              </a:tr>
              <a:tr h="459887">
                <a:tc>
                  <a:txBody>
                    <a:bodyPr/>
                    <a:lstStyle/>
                    <a:p>
                      <a:r>
                        <a:rPr lang="en-US" sz="1400" dirty="0" smtClean="0"/>
                        <a:t>2</a:t>
                      </a:r>
                      <a:endParaRPr lang="ru-RU" sz="1400" dirty="0"/>
                    </a:p>
                  </a:txBody>
                  <a:tcPr/>
                </a:tc>
                <a:tc>
                  <a:txBody>
                    <a:bodyPr/>
                    <a:lstStyle/>
                    <a:p>
                      <a:r>
                        <a:rPr lang="en-US" sz="1800" b="0" i="0" u="none" strike="noStrike" kern="1200" baseline="0" dirty="0" smtClean="0">
                          <a:solidFill>
                            <a:schemeClr val="dk1"/>
                          </a:solidFill>
                          <a:latin typeface="+mn-lt"/>
                          <a:ea typeface="+mn-ea"/>
                          <a:cs typeface="+mn-cs"/>
                        </a:rPr>
                        <a:t>Total exchangeable bases,</a:t>
                      </a:r>
                    </a:p>
                    <a:p>
                      <a:r>
                        <a:rPr lang="en-US" sz="1800" b="0" i="0" u="none" strike="noStrike" kern="1200" baseline="0" dirty="0" err="1" smtClean="0">
                          <a:solidFill>
                            <a:schemeClr val="dk1"/>
                          </a:solidFill>
                          <a:latin typeface="+mn-lt"/>
                          <a:ea typeface="+mn-ea"/>
                          <a:cs typeface="+mn-cs"/>
                        </a:rPr>
                        <a:t>mEq</a:t>
                      </a:r>
                      <a:r>
                        <a:rPr lang="en-US" sz="1800" b="0" i="0" u="none" strike="noStrike" kern="1200" baseline="0" dirty="0" smtClean="0">
                          <a:solidFill>
                            <a:schemeClr val="dk1"/>
                          </a:solidFill>
                          <a:latin typeface="+mn-lt"/>
                          <a:ea typeface="+mn-ea"/>
                          <a:cs typeface="+mn-cs"/>
                        </a:rPr>
                        <a:t>/100 g of soil</a:t>
                      </a:r>
                      <a:endParaRPr lang="ru-RU" dirty="0"/>
                    </a:p>
                  </a:txBody>
                  <a:tcPr/>
                </a:tc>
                <a:tc>
                  <a:txBody>
                    <a:bodyPr/>
                    <a:lstStyle/>
                    <a:p>
                      <a:r>
                        <a:rPr lang="ru-RU" sz="1800" b="0" i="0" u="none" strike="noStrike" kern="1200" baseline="0" dirty="0" smtClean="0">
                          <a:solidFill>
                            <a:schemeClr val="dk1"/>
                          </a:solidFill>
                          <a:latin typeface="+mn-lt"/>
                          <a:ea typeface="+mn-ea"/>
                          <a:cs typeface="+mn-cs"/>
                        </a:rPr>
                        <a:t>17,0-36,8</a:t>
                      </a:r>
                      <a:endParaRPr lang="ru-RU" dirty="0"/>
                    </a:p>
                  </a:txBody>
                  <a:tcPr/>
                </a:tc>
                <a:tc>
                  <a:txBody>
                    <a:bodyPr/>
                    <a:lstStyle/>
                    <a:p>
                      <a:r>
                        <a:rPr lang="en-US" dirty="0" smtClean="0"/>
                        <a:t>16,2-37,6</a:t>
                      </a:r>
                      <a:endParaRPr lang="ru-RU" dirty="0"/>
                    </a:p>
                  </a:txBody>
                  <a:tcPr/>
                </a:tc>
                <a:tc>
                  <a:txBody>
                    <a:bodyPr/>
                    <a:lstStyle/>
                    <a:p>
                      <a:r>
                        <a:rPr lang="en-US" dirty="0" smtClean="0"/>
                        <a:t>16,0-38,0</a:t>
                      </a:r>
                      <a:endParaRPr lang="ru-RU" dirty="0"/>
                    </a:p>
                  </a:txBody>
                  <a:tcPr/>
                </a:tc>
              </a:tr>
              <a:tr h="459887">
                <a:tc>
                  <a:txBody>
                    <a:bodyPr/>
                    <a:lstStyle/>
                    <a:p>
                      <a:r>
                        <a:rPr lang="en-US" sz="1400" dirty="0" smtClean="0"/>
                        <a:t>3</a:t>
                      </a:r>
                      <a:endParaRPr lang="ru-RU" sz="1400" dirty="0"/>
                    </a:p>
                  </a:txBody>
                  <a:tcPr/>
                </a:tc>
                <a:tc>
                  <a:txBody>
                    <a:bodyPr/>
                    <a:lstStyle/>
                    <a:p>
                      <a:r>
                        <a:rPr lang="ru-RU" sz="1800" b="0" i="0" u="none" strike="noStrike" baseline="0" dirty="0" smtClean="0">
                          <a:latin typeface="Times New Roman"/>
                        </a:rPr>
                        <a:t>С</a:t>
                      </a:r>
                      <a:r>
                        <a:rPr lang="en-US" sz="1800" b="0" i="0" u="none" strike="noStrike" baseline="0" dirty="0" smtClean="0">
                          <a:latin typeface="Times New Roman"/>
                        </a:rPr>
                        <a:t>org, %</a:t>
                      </a:r>
                      <a:endParaRPr lang="ru-RU" dirty="0"/>
                    </a:p>
                  </a:txBody>
                  <a:tcPr/>
                </a:tc>
                <a:tc>
                  <a:txBody>
                    <a:bodyPr/>
                    <a:lstStyle/>
                    <a:p>
                      <a:r>
                        <a:rPr lang="ru-RU" sz="1800" b="0" i="0" u="none" strike="noStrike" kern="1200" baseline="0" dirty="0" smtClean="0">
                          <a:solidFill>
                            <a:schemeClr val="dk1"/>
                          </a:solidFill>
                          <a:latin typeface="+mn-lt"/>
                          <a:ea typeface="+mn-ea"/>
                          <a:cs typeface="+mn-cs"/>
                        </a:rPr>
                        <a:t>1,8-2,8</a:t>
                      </a:r>
                      <a:endParaRPr lang="ru-RU" dirty="0"/>
                    </a:p>
                  </a:txBody>
                  <a:tcPr/>
                </a:tc>
                <a:tc>
                  <a:txBody>
                    <a:bodyPr/>
                    <a:lstStyle/>
                    <a:p>
                      <a:r>
                        <a:rPr lang="en-US" dirty="0" smtClean="0"/>
                        <a:t>1,5-2,5</a:t>
                      </a:r>
                      <a:endParaRPr lang="ru-RU" dirty="0"/>
                    </a:p>
                  </a:txBody>
                  <a:tcPr/>
                </a:tc>
                <a:tc>
                  <a:txBody>
                    <a:bodyPr/>
                    <a:lstStyle/>
                    <a:p>
                      <a:r>
                        <a:rPr lang="en-US" dirty="0" smtClean="0"/>
                        <a:t>2,1-4,3</a:t>
                      </a:r>
                      <a:endParaRPr lang="ru-RU" dirty="0"/>
                    </a:p>
                  </a:txBody>
                  <a:tcPr/>
                </a:tc>
              </a:tr>
              <a:tr h="459887">
                <a:tc>
                  <a:txBody>
                    <a:bodyPr/>
                    <a:lstStyle/>
                    <a:p>
                      <a:r>
                        <a:rPr lang="en-US" sz="1400" dirty="0" smtClean="0"/>
                        <a:t>4</a:t>
                      </a:r>
                      <a:endParaRPr lang="ru-RU" sz="1400" dirty="0"/>
                    </a:p>
                  </a:txBody>
                  <a:tcPr/>
                </a:tc>
                <a:tc>
                  <a:txBody>
                    <a:bodyPr/>
                    <a:lstStyle/>
                    <a:p>
                      <a:r>
                        <a:rPr lang="ru-RU" sz="1800" b="0" i="0" u="none" strike="noStrike" kern="1200" baseline="0" dirty="0" smtClean="0">
                          <a:solidFill>
                            <a:schemeClr val="dk1"/>
                          </a:solidFill>
                          <a:latin typeface="+mn-lt"/>
                          <a:ea typeface="+mn-ea"/>
                          <a:cs typeface="+mn-cs"/>
                        </a:rPr>
                        <a:t>Р2О5, </a:t>
                      </a:r>
                      <a:r>
                        <a:rPr lang="en-US" sz="1800" b="0" i="0" u="none" strike="noStrike" kern="1200" baseline="0" dirty="0" smtClean="0">
                          <a:solidFill>
                            <a:schemeClr val="dk1"/>
                          </a:solidFill>
                          <a:latin typeface="+mn-lt"/>
                          <a:ea typeface="+mn-ea"/>
                          <a:cs typeface="+mn-cs"/>
                        </a:rPr>
                        <a:t>mg/100 g</a:t>
                      </a:r>
                      <a:endParaRPr lang="ru-RU" dirty="0"/>
                    </a:p>
                  </a:txBody>
                  <a:tcPr/>
                </a:tc>
                <a:tc>
                  <a:txBody>
                    <a:bodyPr/>
                    <a:lstStyle/>
                    <a:p>
                      <a:r>
                        <a:rPr lang="ru-RU" sz="1800" b="0" i="0" u="none" strike="noStrike" kern="1200" baseline="0" dirty="0" smtClean="0">
                          <a:solidFill>
                            <a:schemeClr val="dk1"/>
                          </a:solidFill>
                          <a:latin typeface="+mn-lt"/>
                          <a:ea typeface="+mn-ea"/>
                          <a:cs typeface="+mn-cs"/>
                        </a:rPr>
                        <a:t>14,4-32,2</a:t>
                      </a:r>
                      <a:endParaRPr lang="ru-RU" dirty="0"/>
                    </a:p>
                  </a:txBody>
                  <a:tcPr/>
                </a:tc>
                <a:tc>
                  <a:txBody>
                    <a:bodyPr/>
                    <a:lstStyle/>
                    <a:p>
                      <a:r>
                        <a:rPr lang="en-US" dirty="0" smtClean="0"/>
                        <a:t>14,0-31,8</a:t>
                      </a:r>
                      <a:endParaRPr lang="ru-RU" dirty="0"/>
                    </a:p>
                  </a:txBody>
                  <a:tcPr/>
                </a:tc>
                <a:tc>
                  <a:txBody>
                    <a:bodyPr/>
                    <a:lstStyle/>
                    <a:p>
                      <a:r>
                        <a:rPr lang="en-US" dirty="0" smtClean="0"/>
                        <a:t>12,7-29,7</a:t>
                      </a:r>
                      <a:endParaRPr lang="ru-RU" dirty="0"/>
                    </a:p>
                  </a:txBody>
                  <a:tcPr/>
                </a:tc>
              </a:tr>
              <a:tr h="459887">
                <a:tc>
                  <a:txBody>
                    <a:bodyPr/>
                    <a:lstStyle/>
                    <a:p>
                      <a:r>
                        <a:rPr lang="en-US" sz="1400" dirty="0" smtClean="0"/>
                        <a:t>5</a:t>
                      </a:r>
                      <a:endParaRPr lang="ru-RU" sz="1400" dirty="0"/>
                    </a:p>
                  </a:txBody>
                  <a:tcPr/>
                </a:tc>
                <a:tc>
                  <a:txBody>
                    <a:bodyPr/>
                    <a:lstStyle/>
                    <a:p>
                      <a:r>
                        <a:rPr lang="ru-RU" sz="1800" b="0" i="0" u="none" strike="noStrike" baseline="0" dirty="0" smtClean="0">
                          <a:latin typeface="Times New Roman"/>
                        </a:rPr>
                        <a:t>К</a:t>
                      </a:r>
                      <a:r>
                        <a:rPr lang="ru-RU" sz="800" b="0" i="0" u="none" strike="noStrike" baseline="0" dirty="0" smtClean="0">
                          <a:latin typeface="Times New Roman"/>
                        </a:rPr>
                        <a:t>2</a:t>
                      </a:r>
                      <a:r>
                        <a:rPr lang="ru-RU" sz="1800" b="0" i="0" u="none" strike="noStrike" baseline="0" dirty="0" smtClean="0">
                          <a:latin typeface="Times New Roman"/>
                        </a:rPr>
                        <a:t>О, </a:t>
                      </a:r>
                      <a:r>
                        <a:rPr lang="en-US" sz="1800" b="0" i="0" u="none" strike="noStrike" baseline="0" dirty="0" smtClean="0">
                          <a:latin typeface="Times New Roman"/>
                        </a:rPr>
                        <a:t>mg/100 g</a:t>
                      </a:r>
                      <a:endParaRPr lang="ru-RU" dirty="0"/>
                    </a:p>
                  </a:txBody>
                  <a:tcPr/>
                </a:tc>
                <a:tc>
                  <a:txBody>
                    <a:bodyPr/>
                    <a:lstStyle/>
                    <a:p>
                      <a:r>
                        <a:rPr lang="ru-RU" sz="1800" b="0" i="0" u="none" strike="noStrike" kern="1200" baseline="0" dirty="0" smtClean="0">
                          <a:solidFill>
                            <a:schemeClr val="dk1"/>
                          </a:solidFill>
                          <a:latin typeface="+mn-lt"/>
                          <a:ea typeface="+mn-ea"/>
                          <a:cs typeface="+mn-cs"/>
                        </a:rPr>
                        <a:t>35,0-68,0</a:t>
                      </a:r>
                      <a:endParaRPr lang="ru-RU" dirty="0"/>
                    </a:p>
                  </a:txBody>
                  <a:tcPr/>
                </a:tc>
                <a:tc>
                  <a:txBody>
                    <a:bodyPr/>
                    <a:lstStyle/>
                    <a:p>
                      <a:r>
                        <a:rPr lang="en-US" dirty="0" smtClean="0"/>
                        <a:t>34,0-66,8</a:t>
                      </a:r>
                      <a:endParaRPr lang="ru-RU" dirty="0"/>
                    </a:p>
                  </a:txBody>
                  <a:tcPr/>
                </a:tc>
                <a:tc>
                  <a:txBody>
                    <a:bodyPr/>
                    <a:lstStyle/>
                    <a:p>
                      <a:r>
                        <a:rPr lang="en-US" dirty="0" smtClean="0"/>
                        <a:t>33,4-67,7</a:t>
                      </a:r>
                      <a:endParaRPr lang="ru-RU" dirty="0"/>
                    </a:p>
                  </a:txBody>
                  <a:tcPr/>
                </a:tc>
              </a:tr>
              <a:tr h="459887">
                <a:tc>
                  <a:txBody>
                    <a:bodyPr/>
                    <a:lstStyle/>
                    <a:p>
                      <a:r>
                        <a:rPr lang="en-US" sz="1400" dirty="0" smtClean="0"/>
                        <a:t>6</a:t>
                      </a:r>
                      <a:endParaRPr lang="ru-RU" sz="1400" dirty="0"/>
                    </a:p>
                  </a:txBody>
                  <a:tcPr/>
                </a:tc>
                <a:tc>
                  <a:txBody>
                    <a:bodyPr/>
                    <a:lstStyle/>
                    <a:p>
                      <a:r>
                        <a:rPr lang="en-US" sz="1800" b="0" i="0" u="none" strike="noStrike" kern="1200" baseline="0" dirty="0" smtClean="0">
                          <a:solidFill>
                            <a:schemeClr val="dk1"/>
                          </a:solidFill>
                          <a:latin typeface="+mn-lt"/>
                          <a:ea typeface="+mn-ea"/>
                          <a:cs typeface="+mn-cs"/>
                        </a:rPr>
                        <a:t>Hydrolyzed nitrogen, mg/100 g</a:t>
                      </a:r>
                      <a:endParaRPr lang="ru-RU" dirty="0"/>
                    </a:p>
                  </a:txBody>
                  <a:tcPr/>
                </a:tc>
                <a:tc>
                  <a:txBody>
                    <a:bodyPr/>
                    <a:lstStyle/>
                    <a:p>
                      <a:r>
                        <a:rPr lang="en-US" dirty="0" smtClean="0"/>
                        <a:t>2,5-5,0</a:t>
                      </a:r>
                      <a:endParaRPr lang="ru-RU" dirty="0"/>
                    </a:p>
                  </a:txBody>
                  <a:tcPr/>
                </a:tc>
                <a:tc>
                  <a:txBody>
                    <a:bodyPr/>
                    <a:lstStyle/>
                    <a:p>
                      <a:r>
                        <a:rPr lang="en-US" dirty="0" smtClean="0"/>
                        <a:t>2,2-4,8</a:t>
                      </a:r>
                      <a:endParaRPr lang="ru-RU" dirty="0"/>
                    </a:p>
                  </a:txBody>
                  <a:tcPr/>
                </a:tc>
                <a:tc>
                  <a:txBody>
                    <a:bodyPr/>
                    <a:lstStyle/>
                    <a:p>
                      <a:r>
                        <a:rPr lang="en-US" dirty="0" smtClean="0"/>
                        <a:t>2,0-4,3</a:t>
                      </a:r>
                      <a:endParaRPr lang="ru-RU" dirty="0"/>
                    </a:p>
                  </a:txBody>
                  <a:tcPr/>
                </a:tc>
              </a:tr>
              <a:tr h="459887">
                <a:tc>
                  <a:txBody>
                    <a:bodyPr/>
                    <a:lstStyle/>
                    <a:p>
                      <a:r>
                        <a:rPr lang="en-US" sz="1400" dirty="0" smtClean="0"/>
                        <a:t>7</a:t>
                      </a:r>
                      <a:endParaRPr lang="ru-RU" sz="1400" dirty="0"/>
                    </a:p>
                  </a:txBody>
                  <a:tcPr/>
                </a:tc>
                <a:tc>
                  <a:txBody>
                    <a:bodyPr/>
                    <a:lstStyle/>
                    <a:p>
                      <a:r>
                        <a:rPr lang="en-US" sz="1800" b="0" i="0" u="none" strike="noStrike" kern="1200" baseline="0" dirty="0" smtClean="0">
                          <a:solidFill>
                            <a:schemeClr val="dk1"/>
                          </a:solidFill>
                          <a:latin typeface="+mn-lt"/>
                          <a:ea typeface="+mn-ea"/>
                          <a:cs typeface="+mn-cs"/>
                        </a:rPr>
                        <a:t>The carbonate content, %</a:t>
                      </a:r>
                      <a:endParaRPr lang="ru-RU" dirty="0"/>
                    </a:p>
                  </a:txBody>
                  <a:tcPr/>
                </a:tc>
                <a:tc>
                  <a:txBody>
                    <a:bodyPr/>
                    <a:lstStyle/>
                    <a:p>
                      <a:r>
                        <a:rPr lang="en-US" dirty="0" smtClean="0"/>
                        <a:t>0,6-2,2</a:t>
                      </a:r>
                      <a:endParaRPr lang="ru-RU" dirty="0"/>
                    </a:p>
                  </a:txBody>
                  <a:tcPr/>
                </a:tc>
                <a:tc>
                  <a:txBody>
                    <a:bodyPr/>
                    <a:lstStyle/>
                    <a:p>
                      <a:r>
                        <a:rPr lang="en-US" dirty="0" smtClean="0"/>
                        <a:t>0,2-1,4</a:t>
                      </a:r>
                      <a:endParaRPr lang="ru-RU" dirty="0"/>
                    </a:p>
                  </a:txBody>
                  <a:tcPr/>
                </a:tc>
                <a:tc>
                  <a:txBody>
                    <a:bodyPr/>
                    <a:lstStyle/>
                    <a:p>
                      <a:r>
                        <a:rPr lang="en-US" dirty="0" smtClean="0"/>
                        <a:t>0,4-2,0</a:t>
                      </a:r>
                      <a:endParaRPr lang="ru-RU" dirty="0"/>
                    </a:p>
                  </a:txBody>
                  <a:tcPr/>
                </a:tc>
              </a:tr>
              <a:tr h="459887">
                <a:tc>
                  <a:txBody>
                    <a:bodyPr/>
                    <a:lstStyle/>
                    <a:p>
                      <a:r>
                        <a:rPr lang="en-US" sz="1400" dirty="0" smtClean="0"/>
                        <a:t>8</a:t>
                      </a:r>
                      <a:endParaRPr lang="ru-RU" sz="1400" dirty="0"/>
                    </a:p>
                  </a:txBody>
                  <a:tcPr/>
                </a:tc>
                <a:tc>
                  <a:txBody>
                    <a:bodyPr/>
                    <a:lstStyle/>
                    <a:p>
                      <a:r>
                        <a:rPr lang="en-US" sz="1800" b="0" i="0" u="none" strike="noStrike" baseline="0" dirty="0" smtClean="0">
                          <a:latin typeface="Times New Roman"/>
                        </a:rPr>
                        <a:t>Physical clay, %</a:t>
                      </a:r>
                      <a:endParaRPr lang="ru-RU" dirty="0"/>
                    </a:p>
                  </a:txBody>
                  <a:tcPr/>
                </a:tc>
                <a:tc>
                  <a:txBody>
                    <a:bodyPr/>
                    <a:lstStyle/>
                    <a:p>
                      <a:r>
                        <a:rPr lang="en-US" dirty="0" smtClean="0"/>
                        <a:t>4,4-28,6</a:t>
                      </a:r>
                      <a:endParaRPr lang="ru-RU" dirty="0"/>
                    </a:p>
                  </a:txBody>
                  <a:tcPr/>
                </a:tc>
                <a:tc>
                  <a:txBody>
                    <a:bodyPr/>
                    <a:lstStyle/>
                    <a:p>
                      <a:r>
                        <a:rPr lang="en-US" dirty="0" smtClean="0"/>
                        <a:t>6,2-18,7</a:t>
                      </a:r>
                      <a:endParaRPr lang="ru-RU" dirty="0"/>
                    </a:p>
                  </a:txBody>
                  <a:tcPr/>
                </a:tc>
                <a:tc>
                  <a:txBody>
                    <a:bodyPr/>
                    <a:lstStyle/>
                    <a:p>
                      <a:r>
                        <a:rPr lang="en-US" dirty="0" smtClean="0"/>
                        <a:t>5,0-30,3</a:t>
                      </a:r>
                      <a:endParaRPr lang="ru-RU" dirty="0"/>
                    </a:p>
                  </a:txBody>
                  <a:tcPr/>
                </a:tc>
              </a:tr>
              <a:tr h="459887">
                <a:tc>
                  <a:txBody>
                    <a:bodyPr/>
                    <a:lstStyle/>
                    <a:p>
                      <a:r>
                        <a:rPr lang="en-US" sz="1400" dirty="0" smtClean="0"/>
                        <a:t>9</a:t>
                      </a:r>
                      <a:endParaRPr lang="ru-RU" sz="1400" dirty="0"/>
                    </a:p>
                  </a:txBody>
                  <a:tcPr/>
                </a:tc>
                <a:tc>
                  <a:txBody>
                    <a:bodyPr/>
                    <a:lstStyle/>
                    <a:p>
                      <a:r>
                        <a:rPr lang="en-US" sz="1800" b="0" i="0" u="none" strike="noStrike" kern="1200" baseline="0" dirty="0" err="1" smtClean="0">
                          <a:solidFill>
                            <a:schemeClr val="dk1"/>
                          </a:solidFill>
                          <a:latin typeface="+mn-lt"/>
                          <a:ea typeface="+mn-ea"/>
                          <a:cs typeface="+mn-cs"/>
                        </a:rPr>
                        <a:t>Sesqui</a:t>
                      </a:r>
                      <a:r>
                        <a:rPr lang="en-US" sz="1800" b="0" i="0" u="none" strike="noStrike" kern="1200" baseline="0" dirty="0" smtClean="0">
                          <a:solidFill>
                            <a:schemeClr val="dk1"/>
                          </a:solidFill>
                          <a:latin typeface="+mn-lt"/>
                          <a:ea typeface="+mn-ea"/>
                          <a:cs typeface="+mn-cs"/>
                        </a:rPr>
                        <a:t> oxide, %</a:t>
                      </a:r>
                      <a:endParaRPr lang="ru-RU" dirty="0"/>
                    </a:p>
                  </a:txBody>
                  <a:tcPr/>
                </a:tc>
                <a:tc>
                  <a:txBody>
                    <a:bodyPr/>
                    <a:lstStyle/>
                    <a:p>
                      <a:r>
                        <a:rPr lang="en-US" dirty="0" smtClean="0"/>
                        <a:t>2,2-5,8</a:t>
                      </a:r>
                      <a:endParaRPr lang="ru-RU" dirty="0"/>
                    </a:p>
                  </a:txBody>
                  <a:tcPr/>
                </a:tc>
                <a:tc>
                  <a:txBody>
                    <a:bodyPr/>
                    <a:lstStyle/>
                    <a:p>
                      <a:r>
                        <a:rPr lang="en-US" dirty="0" smtClean="0"/>
                        <a:t>2,4-6,8</a:t>
                      </a:r>
                      <a:endParaRPr lang="ru-RU" dirty="0"/>
                    </a:p>
                  </a:txBody>
                  <a:tcPr/>
                </a:tc>
                <a:tc>
                  <a:txBody>
                    <a:bodyPr/>
                    <a:lstStyle/>
                    <a:p>
                      <a:r>
                        <a:rPr lang="en-US" dirty="0" smtClean="0"/>
                        <a:t>2,0-6,4</a:t>
                      </a:r>
                      <a:endParaRPr lang="ru-RU" dirty="0"/>
                    </a:p>
                  </a:txBody>
                  <a:tcPr/>
                </a:tc>
              </a:tr>
              <a:tr h="459887">
                <a:tc>
                  <a:txBody>
                    <a:bodyPr/>
                    <a:lstStyle/>
                    <a:p>
                      <a:r>
                        <a:rPr lang="en-US" sz="1400" dirty="0" smtClean="0"/>
                        <a:t>10</a:t>
                      </a:r>
                      <a:endParaRPr lang="ru-RU" sz="1400" dirty="0"/>
                    </a:p>
                  </a:txBody>
                  <a:tcPr/>
                </a:tc>
                <a:tc>
                  <a:txBody>
                    <a:bodyPr/>
                    <a:lstStyle/>
                    <a:p>
                      <a:r>
                        <a:rPr lang="en-US" sz="1800" b="0" i="0" u="none" strike="noStrike" kern="1200" baseline="0" dirty="0" smtClean="0">
                          <a:solidFill>
                            <a:schemeClr val="dk1"/>
                          </a:solidFill>
                          <a:latin typeface="+mn-lt"/>
                          <a:ea typeface="+mn-ea"/>
                          <a:cs typeface="+mn-cs"/>
                        </a:rPr>
                        <a:t>EKO, </a:t>
                      </a:r>
                      <a:r>
                        <a:rPr lang="en-US" sz="1800" b="0" i="0" u="none" strike="noStrike" kern="1200" baseline="0" dirty="0" err="1" smtClean="0">
                          <a:solidFill>
                            <a:schemeClr val="dk1"/>
                          </a:solidFill>
                          <a:latin typeface="+mn-lt"/>
                          <a:ea typeface="+mn-ea"/>
                          <a:cs typeface="+mn-cs"/>
                        </a:rPr>
                        <a:t>mEq</a:t>
                      </a:r>
                      <a:r>
                        <a:rPr lang="en-US" sz="1800" b="0" i="0" u="none" strike="noStrike" kern="1200" baseline="0" dirty="0" smtClean="0">
                          <a:solidFill>
                            <a:schemeClr val="dk1"/>
                          </a:solidFill>
                          <a:latin typeface="+mn-lt"/>
                          <a:ea typeface="+mn-ea"/>
                          <a:cs typeface="+mn-cs"/>
                        </a:rPr>
                        <a:t>/100 g of soil</a:t>
                      </a:r>
                      <a:endParaRPr lang="ru-RU" dirty="0"/>
                    </a:p>
                  </a:txBody>
                  <a:tcPr/>
                </a:tc>
                <a:tc>
                  <a:txBody>
                    <a:bodyPr/>
                    <a:lstStyle/>
                    <a:p>
                      <a:r>
                        <a:rPr lang="en-US" dirty="0" smtClean="0"/>
                        <a:t>5,8-14,4</a:t>
                      </a:r>
                      <a:endParaRPr lang="ru-RU" dirty="0"/>
                    </a:p>
                  </a:txBody>
                  <a:tcPr/>
                </a:tc>
                <a:tc>
                  <a:txBody>
                    <a:bodyPr/>
                    <a:lstStyle/>
                    <a:p>
                      <a:r>
                        <a:rPr lang="en-US" dirty="0" smtClean="0"/>
                        <a:t>5,0-16,6</a:t>
                      </a:r>
                      <a:endParaRPr lang="ru-RU" dirty="0"/>
                    </a:p>
                  </a:txBody>
                  <a:tcPr/>
                </a:tc>
                <a:tc>
                  <a:txBody>
                    <a:bodyPr/>
                    <a:lstStyle/>
                    <a:p>
                      <a:r>
                        <a:rPr lang="en-US" dirty="0" smtClean="0"/>
                        <a:t>6,4-18,5</a:t>
                      </a:r>
                      <a:endParaRPr lang="ru-RU" dirty="0"/>
                    </a:p>
                  </a:txBody>
                  <a:tcPr/>
                </a:tc>
              </a:tr>
            </a:tbl>
          </a:graphicData>
        </a:graphic>
      </p:graphicFrame>
    </p:spTree>
    <p:extLst>
      <p:ext uri="{BB962C8B-B14F-4D97-AF65-F5344CB8AC3E}">
        <p14:creationId xmlns="" xmlns:p14="http://schemas.microsoft.com/office/powerpoint/2010/main" val="238144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0"/>
            <a:ext cx="8229600" cy="1800200"/>
          </a:xfrm>
        </p:spPr>
        <p:txBody>
          <a:bodyPr>
            <a:noAutofit/>
          </a:bodyPr>
          <a:lstStyle/>
          <a:p>
            <a:r>
              <a:rPr lang="en-US" sz="2800" b="1" dirty="0" smtClean="0">
                <a:solidFill>
                  <a:schemeClr val="tx2">
                    <a:lumMod val="50000"/>
                  </a:schemeClr>
                </a:solidFill>
                <a:latin typeface="Arial" pitchFamily="34" charset="0"/>
                <a:ea typeface="Calibri"/>
                <a:cs typeface="Arial" pitchFamily="34" charset="0"/>
              </a:rPr>
              <a:t>4 CONTENT AND THE CONTENT OF MOBILE FORMS OF HEAVY METALS IN SOILS OF UST-KAMENOGORSK, PAVLODAR </a:t>
            </a:r>
            <a:r>
              <a:rPr lang="en-US" sz="2800" b="1" dirty="0">
                <a:solidFill>
                  <a:schemeClr val="tx2">
                    <a:lumMod val="50000"/>
                  </a:schemeClr>
                </a:solidFill>
                <a:latin typeface="Arial" pitchFamily="34" charset="0"/>
                <a:ea typeface="Calibri"/>
                <a:cs typeface="Arial" pitchFamily="34" charset="0"/>
              </a:rPr>
              <a:t>AND </a:t>
            </a:r>
            <a:r>
              <a:rPr lang="en-US" sz="2800" b="1" dirty="0" smtClean="0">
                <a:solidFill>
                  <a:schemeClr val="tx2">
                    <a:lumMod val="50000"/>
                  </a:schemeClr>
                </a:solidFill>
                <a:latin typeface="Arial" pitchFamily="34" charset="0"/>
                <a:ea typeface="Calibri"/>
                <a:cs typeface="Arial" pitchFamily="34" charset="0"/>
              </a:rPr>
              <a:t>SEMEY CITIES</a:t>
            </a:r>
            <a:endParaRPr lang="ru-RU" sz="2800" dirty="0">
              <a:solidFill>
                <a:schemeClr val="tx2">
                  <a:lumMod val="50000"/>
                </a:schemeClr>
              </a:solidFill>
              <a:latin typeface="Arial" pitchFamily="34" charset="0"/>
              <a:cs typeface="Arial" pitchFamily="34" charset="0"/>
            </a:endParaRPr>
          </a:p>
        </p:txBody>
      </p:sp>
      <p:pic>
        <p:nvPicPr>
          <p:cNvPr id="8195"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707904" y="3286124"/>
            <a:ext cx="3610333" cy="3239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0" y="2060848"/>
            <a:ext cx="4427984" cy="4797152"/>
          </a:xfrm>
        </p:spPr>
        <p:txBody>
          <a:bodyPr>
            <a:normAutofit fontScale="85000" lnSpcReduction="20000"/>
          </a:bodyPr>
          <a:lstStyle/>
          <a:p>
            <a:r>
              <a:rPr lang="en-US" dirty="0">
                <a:latin typeface="Times New Roman"/>
                <a:ea typeface="Calibri"/>
              </a:rPr>
              <a:t>The total content of metals provides an initial assessment of the state of urban soil, taking into account the regional background levels of these elements; its changes depending on </a:t>
            </a:r>
            <a:r>
              <a:rPr lang="en-US" dirty="0" err="1">
                <a:latin typeface="Times New Roman"/>
                <a:ea typeface="Calibri"/>
              </a:rPr>
              <a:t>granulometric</a:t>
            </a:r>
            <a:r>
              <a:rPr lang="en-US" dirty="0">
                <a:latin typeface="Times New Roman"/>
                <a:ea typeface="Calibri"/>
              </a:rPr>
              <a:t> composition, content of humus, soil reaction, the presence in soil-forming rock, geomorphological position of soil and other important factors.</a:t>
            </a:r>
            <a:endParaRPr lang="ru-RU" dirty="0"/>
          </a:p>
        </p:txBody>
      </p:sp>
      <p:pic>
        <p:nvPicPr>
          <p:cNvPr id="5" name="Picture 2"/>
          <p:cNvPicPr>
            <a:picLocks noChangeAspect="1" noChangeArrowheads="1"/>
          </p:cNvPicPr>
          <p:nvPr/>
        </p:nvPicPr>
        <p:blipFill>
          <a:blip r:embed="rId3"/>
          <a:srcRect/>
          <a:stretch>
            <a:fillRect/>
          </a:stretch>
        </p:blipFill>
        <p:spPr bwMode="auto">
          <a:xfrm>
            <a:off x="7778750" y="3357562"/>
            <a:ext cx="1365250" cy="1347787"/>
          </a:xfrm>
          <a:prstGeom prst="rect">
            <a:avLst/>
          </a:prstGeom>
          <a:noFill/>
          <a:ln w="9525">
            <a:noFill/>
            <a:miter lim="800000"/>
            <a:headEnd/>
            <a:tailEnd/>
          </a:ln>
        </p:spPr>
      </p:pic>
      <p:pic>
        <p:nvPicPr>
          <p:cNvPr id="6" name="Picture 5"/>
          <p:cNvPicPr>
            <a:picLocks noChangeAspect="1" noChangeArrowheads="1"/>
          </p:cNvPicPr>
          <p:nvPr/>
        </p:nvPicPr>
        <p:blipFill>
          <a:blip r:embed="rId4"/>
          <a:srcRect/>
          <a:stretch>
            <a:fillRect/>
          </a:stretch>
        </p:blipFill>
        <p:spPr bwMode="auto">
          <a:xfrm>
            <a:off x="7635874" y="2357430"/>
            <a:ext cx="1450975" cy="841375"/>
          </a:xfrm>
          <a:prstGeom prst="rect">
            <a:avLst/>
          </a:prstGeom>
          <a:noFill/>
          <a:ln w="9525">
            <a:noFill/>
            <a:miter lim="800000"/>
            <a:headEnd/>
            <a:tailEnd/>
          </a:ln>
        </p:spPr>
      </p:pic>
      <p:pic>
        <p:nvPicPr>
          <p:cNvPr id="7" name="Picture 4"/>
          <p:cNvPicPr>
            <a:picLocks noChangeAspect="1" noChangeArrowheads="1"/>
          </p:cNvPicPr>
          <p:nvPr/>
        </p:nvPicPr>
        <p:blipFill>
          <a:blip r:embed="rId5"/>
          <a:srcRect/>
          <a:stretch>
            <a:fillRect/>
          </a:stretch>
        </p:blipFill>
        <p:spPr bwMode="auto">
          <a:xfrm>
            <a:off x="6850056" y="1643050"/>
            <a:ext cx="2236787" cy="523875"/>
          </a:xfrm>
          <a:prstGeom prst="rect">
            <a:avLst/>
          </a:prstGeom>
          <a:noFill/>
          <a:ln w="9525">
            <a:noFill/>
            <a:miter lim="800000"/>
            <a:headEnd/>
            <a:tailEnd/>
          </a:ln>
        </p:spPr>
      </p:pic>
    </p:spTree>
    <p:extLst>
      <p:ext uri="{BB962C8B-B14F-4D97-AF65-F5344CB8AC3E}">
        <p14:creationId xmlns="" xmlns:p14="http://schemas.microsoft.com/office/powerpoint/2010/main" val="34915380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b="1" dirty="0">
                <a:latin typeface="Times New Roman"/>
                <a:ea typeface="Calibri"/>
              </a:rPr>
              <a:t>Table 2</a:t>
            </a:r>
            <a:r>
              <a:rPr lang="en-US" sz="2800" dirty="0">
                <a:latin typeface="Times New Roman"/>
                <a:ea typeface="Calibri"/>
              </a:rPr>
              <a:t>. Variation-statistic indicators of total content of heavy metals in the soils of Ust-Kamenogorsk city (n = 350), mg/kg</a:t>
            </a:r>
            <a:endParaRPr lang="ru-RU" sz="2800" dirty="0"/>
          </a:p>
        </p:txBody>
      </p:sp>
      <p:graphicFrame>
        <p:nvGraphicFramePr>
          <p:cNvPr id="4" name="Объект 3"/>
          <p:cNvGraphicFramePr>
            <a:graphicFrameLocks noGrp="1"/>
          </p:cNvGraphicFramePr>
          <p:nvPr>
            <p:ph idx="1"/>
            <p:extLst>
              <p:ext uri="{D42A27DB-BD31-4B8C-83A1-F6EECF244321}">
                <p14:modId xmlns="" xmlns:p14="http://schemas.microsoft.com/office/powerpoint/2010/main" val="3716532976"/>
              </p:ext>
            </p:extLst>
          </p:nvPr>
        </p:nvGraphicFramePr>
        <p:xfrm>
          <a:off x="457200" y="1600200"/>
          <a:ext cx="8229600" cy="267208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US" sz="1800" b="0" i="0" u="none" strike="noStrike" kern="1200" baseline="0" dirty="0" smtClean="0">
                          <a:solidFill>
                            <a:schemeClr val="lt1"/>
                          </a:solidFill>
                          <a:latin typeface="+mn-lt"/>
                          <a:ea typeface="+mn-ea"/>
                          <a:cs typeface="+mn-cs"/>
                        </a:rPr>
                        <a:t>Element</a:t>
                      </a:r>
                      <a:endParaRPr lang="ru-RU" dirty="0"/>
                    </a:p>
                  </a:txBody>
                  <a:tcPr/>
                </a:tc>
                <a:tc>
                  <a:txBody>
                    <a:bodyPr/>
                    <a:lstStyle/>
                    <a:p>
                      <a:r>
                        <a:rPr lang="en-US" sz="1800" b="0" i="0" u="none" strike="noStrike" kern="1200" baseline="0" dirty="0" smtClean="0">
                          <a:solidFill>
                            <a:schemeClr val="lt1"/>
                          </a:solidFill>
                          <a:latin typeface="+mn-lt"/>
                          <a:ea typeface="+mn-ea"/>
                          <a:cs typeface="+mn-cs"/>
                        </a:rPr>
                        <a:t>average number ± standard dispersion</a:t>
                      </a:r>
                      <a:endParaRPr lang="ru-RU" dirty="0"/>
                    </a:p>
                  </a:txBody>
                  <a:tcPr/>
                </a:tc>
                <a:tc>
                  <a:txBody>
                    <a:bodyPr/>
                    <a:lstStyle/>
                    <a:p>
                      <a:r>
                        <a:rPr lang="en-US" sz="1800" b="0" i="0" u="none" strike="noStrike" kern="1200" baseline="0" dirty="0" smtClean="0">
                          <a:solidFill>
                            <a:schemeClr val="lt1"/>
                          </a:solidFill>
                          <a:latin typeface="+mn-lt"/>
                          <a:ea typeface="+mn-ea"/>
                          <a:cs typeface="+mn-cs"/>
                        </a:rPr>
                        <a:t>margin of fluctuation</a:t>
                      </a:r>
                      <a:endParaRPr lang="ru-RU" dirty="0"/>
                    </a:p>
                  </a:txBody>
                  <a:tcPr/>
                </a:tc>
                <a:tc>
                  <a:txBody>
                    <a:bodyPr/>
                    <a:lstStyle/>
                    <a:p>
                      <a:r>
                        <a:rPr lang="en-US" sz="1800" b="0" i="0" u="none" strike="noStrike" kern="1200" baseline="0" dirty="0" smtClean="0">
                          <a:solidFill>
                            <a:schemeClr val="lt1"/>
                          </a:solidFill>
                          <a:latin typeface="+mn-lt"/>
                          <a:ea typeface="+mn-ea"/>
                          <a:cs typeface="+mn-cs"/>
                        </a:rPr>
                        <a:t>Ground</a:t>
                      </a:r>
                    </a:p>
                    <a:p>
                      <a:r>
                        <a:rPr lang="en-US" sz="1800" b="0" i="0" u="none" strike="noStrike" kern="1200" baseline="0" dirty="0" smtClean="0">
                          <a:solidFill>
                            <a:schemeClr val="lt1"/>
                          </a:solidFill>
                          <a:latin typeface="+mn-lt"/>
                          <a:ea typeface="+mn-ea"/>
                          <a:cs typeface="+mn-cs"/>
                        </a:rPr>
                        <a:t>(native data),</a:t>
                      </a:r>
                    </a:p>
                    <a:p>
                      <a:r>
                        <a:rPr lang="en-US" sz="1800" b="0" i="0" u="none" strike="noStrike" kern="1200" baseline="0" dirty="0" smtClean="0">
                          <a:solidFill>
                            <a:schemeClr val="lt1"/>
                          </a:solidFill>
                          <a:latin typeface="+mn-lt"/>
                          <a:ea typeface="+mn-ea"/>
                          <a:cs typeface="+mn-cs"/>
                        </a:rPr>
                        <a:t>mg/kg</a:t>
                      </a:r>
                      <a:endParaRPr lang="ru-RU" dirty="0"/>
                    </a:p>
                  </a:txBody>
                  <a:tcPr/>
                </a:tc>
                <a:tc>
                  <a:txBody>
                    <a:bodyPr/>
                    <a:lstStyle/>
                    <a:p>
                      <a:r>
                        <a:rPr lang="en-US" sz="1800" b="0" i="0" u="none" strike="noStrike" kern="1200" baseline="0" dirty="0" smtClean="0">
                          <a:solidFill>
                            <a:schemeClr val="lt1"/>
                          </a:solidFill>
                          <a:latin typeface="+mn-lt"/>
                          <a:ea typeface="+mn-ea"/>
                          <a:cs typeface="+mn-cs"/>
                        </a:rPr>
                        <a:t>MAC, mg/kg</a:t>
                      </a:r>
                    </a:p>
                    <a:p>
                      <a:r>
                        <a:rPr lang="en-US" sz="1800" b="0" i="0" u="none" strike="noStrike" kern="1200" baseline="0" dirty="0" smtClean="0">
                          <a:solidFill>
                            <a:schemeClr val="lt1"/>
                          </a:solidFill>
                          <a:latin typeface="+mn-lt"/>
                          <a:ea typeface="+mn-ea"/>
                          <a:cs typeface="+mn-cs"/>
                        </a:rPr>
                        <a:t>(Joint Order,</a:t>
                      </a:r>
                    </a:p>
                    <a:p>
                      <a:r>
                        <a:rPr lang="ru-RU" sz="1800" b="0" i="0" u="none" strike="noStrike" kern="1200" baseline="0" dirty="0" smtClean="0">
                          <a:solidFill>
                            <a:schemeClr val="lt1"/>
                          </a:solidFill>
                          <a:latin typeface="+mn-lt"/>
                          <a:ea typeface="+mn-ea"/>
                          <a:cs typeface="+mn-cs"/>
                        </a:rPr>
                        <a:t>2004)</a:t>
                      </a:r>
                      <a:endParaRPr lang="ru-RU" dirty="0"/>
                    </a:p>
                  </a:txBody>
                  <a:tcPr/>
                </a:tc>
              </a:tr>
              <a:tr h="370840">
                <a:tc>
                  <a:txBody>
                    <a:bodyPr/>
                    <a:lstStyle/>
                    <a:p>
                      <a:r>
                        <a:rPr lang="en-US" sz="1800" b="0" i="0" u="none" strike="noStrike" baseline="0" dirty="0" smtClean="0">
                          <a:latin typeface="+mj-lt"/>
                        </a:rPr>
                        <a:t>Zn</a:t>
                      </a:r>
                      <a:endParaRPr lang="ru-RU" sz="1800" dirty="0">
                        <a:latin typeface="+mj-lt"/>
                      </a:endParaRPr>
                    </a:p>
                  </a:txBody>
                  <a:tcPr/>
                </a:tc>
                <a:tc>
                  <a:txBody>
                    <a:bodyPr/>
                    <a:lstStyle/>
                    <a:p>
                      <a:r>
                        <a:rPr lang="en-US" sz="1800" b="0" i="0" u="none" strike="noStrike" baseline="0" dirty="0" smtClean="0">
                          <a:latin typeface="+mj-lt"/>
                        </a:rPr>
                        <a:t>847,02±5,2</a:t>
                      </a:r>
                      <a:endParaRPr lang="ru-RU" sz="1800" dirty="0">
                        <a:latin typeface="+mj-lt"/>
                      </a:endParaRPr>
                    </a:p>
                  </a:txBody>
                  <a:tcPr/>
                </a:tc>
                <a:tc>
                  <a:txBody>
                    <a:bodyPr/>
                    <a:lstStyle/>
                    <a:p>
                      <a:r>
                        <a:rPr lang="ru-RU" sz="1800" b="0" i="0" u="none" strike="noStrike" kern="1200" baseline="0" dirty="0" smtClean="0">
                          <a:solidFill>
                            <a:schemeClr val="dk1"/>
                          </a:solidFill>
                          <a:latin typeface="+mn-lt"/>
                          <a:ea typeface="+mn-ea"/>
                          <a:cs typeface="+mn-cs"/>
                        </a:rPr>
                        <a:t>103-4506</a:t>
                      </a:r>
                      <a:endParaRPr lang="ru-RU" dirty="0"/>
                    </a:p>
                  </a:txBody>
                  <a:tcPr/>
                </a:tc>
                <a:tc>
                  <a:txBody>
                    <a:bodyPr/>
                    <a:lstStyle/>
                    <a:p>
                      <a:r>
                        <a:rPr lang="ru-RU" dirty="0" smtClean="0"/>
                        <a:t>42,4</a:t>
                      </a:r>
                      <a:endParaRPr lang="ru-RU" dirty="0"/>
                    </a:p>
                  </a:txBody>
                  <a:tcPr/>
                </a:tc>
                <a:tc>
                  <a:txBody>
                    <a:bodyPr/>
                    <a:lstStyle/>
                    <a:p>
                      <a:r>
                        <a:rPr lang="en-US" dirty="0" smtClean="0"/>
                        <a:t>23</a:t>
                      </a:r>
                      <a:endParaRPr lang="ru-RU" dirty="0"/>
                    </a:p>
                  </a:txBody>
                  <a:tcPr/>
                </a:tc>
              </a:tr>
              <a:tr h="370840">
                <a:tc>
                  <a:txBody>
                    <a:bodyPr/>
                    <a:lstStyle/>
                    <a:p>
                      <a:r>
                        <a:rPr lang="en-US" sz="1800" dirty="0" smtClean="0">
                          <a:latin typeface="+mj-lt"/>
                        </a:rPr>
                        <a:t>Cd</a:t>
                      </a:r>
                      <a:endParaRPr lang="ru-RU" sz="1800" dirty="0">
                        <a:latin typeface="+mj-lt"/>
                      </a:endParaRPr>
                    </a:p>
                  </a:txBody>
                  <a:tcPr/>
                </a:tc>
                <a:tc>
                  <a:txBody>
                    <a:bodyPr/>
                    <a:lstStyle/>
                    <a:p>
                      <a:r>
                        <a:rPr lang="en-US" sz="1800" dirty="0" smtClean="0">
                          <a:latin typeface="+mj-lt"/>
                        </a:rPr>
                        <a:t>9,01±1,3</a:t>
                      </a:r>
                      <a:endParaRPr lang="ru-RU" sz="1800" dirty="0">
                        <a:latin typeface="+mj-lt"/>
                      </a:endParaRPr>
                    </a:p>
                  </a:txBody>
                  <a:tcPr/>
                </a:tc>
                <a:tc>
                  <a:txBody>
                    <a:bodyPr/>
                    <a:lstStyle/>
                    <a:p>
                      <a:r>
                        <a:rPr lang="ru-RU" dirty="0" smtClean="0"/>
                        <a:t>0,27-29,73</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0,36</a:t>
                      </a:r>
                      <a:endParaRPr lang="ru-RU" dirty="0"/>
                    </a:p>
                  </a:txBody>
                  <a:tcPr/>
                </a:tc>
                <a:tc>
                  <a:txBody>
                    <a:bodyPr/>
                    <a:lstStyle/>
                    <a:p>
                      <a:r>
                        <a:rPr lang="en-US" dirty="0" smtClean="0"/>
                        <a:t>0,5</a:t>
                      </a:r>
                      <a:endParaRPr lang="ru-RU" dirty="0"/>
                    </a:p>
                  </a:txBody>
                  <a:tcPr/>
                </a:tc>
              </a:tr>
              <a:tr h="370840">
                <a:tc>
                  <a:txBody>
                    <a:bodyPr/>
                    <a:lstStyle/>
                    <a:p>
                      <a:r>
                        <a:rPr lang="en-US" sz="1800" dirty="0" err="1" smtClean="0"/>
                        <a:t>Pb</a:t>
                      </a:r>
                      <a:r>
                        <a:rPr lang="en-US" sz="1800" dirty="0" smtClean="0"/>
                        <a:t> </a:t>
                      </a:r>
                      <a:endParaRPr lang="ru-RU" sz="1800" dirty="0"/>
                    </a:p>
                  </a:txBody>
                  <a:tcPr/>
                </a:tc>
                <a:tc>
                  <a:txBody>
                    <a:bodyPr/>
                    <a:lstStyle/>
                    <a:p>
                      <a:r>
                        <a:rPr lang="en-US" sz="1800" dirty="0" smtClean="0"/>
                        <a:t>369,76±4,3</a:t>
                      </a:r>
                      <a:endParaRPr lang="ru-RU" sz="1800" dirty="0"/>
                    </a:p>
                  </a:txBody>
                  <a:tcPr/>
                </a:tc>
                <a:tc>
                  <a:txBody>
                    <a:bodyPr/>
                    <a:lstStyle/>
                    <a:p>
                      <a:r>
                        <a:rPr lang="ru-RU" sz="1800" b="0" i="0" u="none" strike="noStrike" kern="1200" baseline="0" dirty="0" smtClean="0">
                          <a:solidFill>
                            <a:schemeClr val="dk1"/>
                          </a:solidFill>
                          <a:latin typeface="+mn-lt"/>
                          <a:ea typeface="+mn-ea"/>
                          <a:cs typeface="+mn-cs"/>
                        </a:rPr>
                        <a:t>22,07-1351,77</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strike="noStrike" kern="1200" baseline="0" dirty="0" smtClean="0">
                          <a:solidFill>
                            <a:schemeClr val="dk1"/>
                          </a:solidFill>
                          <a:latin typeface="+mn-lt"/>
                          <a:ea typeface="+mn-ea"/>
                          <a:cs typeface="+mn-cs"/>
                        </a:rPr>
                        <a:t>15,7</a:t>
                      </a:r>
                      <a:endParaRPr lang="ru-RU" dirty="0"/>
                    </a:p>
                  </a:txBody>
                  <a:tcPr/>
                </a:tc>
                <a:tc>
                  <a:txBody>
                    <a:bodyPr/>
                    <a:lstStyle/>
                    <a:p>
                      <a:r>
                        <a:rPr lang="en-US" dirty="0" smtClean="0"/>
                        <a:t>32</a:t>
                      </a:r>
                      <a:endParaRPr lang="ru-RU" dirty="0"/>
                    </a:p>
                  </a:txBody>
                  <a:tcPr/>
                </a:tc>
              </a:tr>
              <a:tr h="370840">
                <a:tc>
                  <a:txBody>
                    <a:bodyPr/>
                    <a:lstStyle/>
                    <a:p>
                      <a:r>
                        <a:rPr lang="en-US" sz="1800" dirty="0" smtClean="0"/>
                        <a:t>Cu</a:t>
                      </a:r>
                      <a:endParaRPr lang="ru-RU" sz="1800" dirty="0"/>
                    </a:p>
                  </a:txBody>
                  <a:tcPr/>
                </a:tc>
                <a:tc>
                  <a:txBody>
                    <a:bodyPr/>
                    <a:lstStyle/>
                    <a:p>
                      <a:r>
                        <a:rPr lang="en-US" sz="1800" dirty="0" smtClean="0"/>
                        <a:t>124,04±4,5</a:t>
                      </a:r>
                      <a:endParaRPr lang="ru-RU" sz="1800" dirty="0"/>
                    </a:p>
                  </a:txBody>
                  <a:tcPr/>
                </a:tc>
                <a:tc>
                  <a:txBody>
                    <a:bodyPr/>
                    <a:lstStyle/>
                    <a:p>
                      <a:r>
                        <a:rPr lang="ru-RU" sz="1800" b="0" i="0" u="none" strike="noStrike" kern="1200" baseline="0" dirty="0" smtClean="0">
                          <a:solidFill>
                            <a:schemeClr val="dk1"/>
                          </a:solidFill>
                          <a:latin typeface="+mn-lt"/>
                          <a:ea typeface="+mn-ea"/>
                          <a:cs typeface="+mn-cs"/>
                        </a:rPr>
                        <a:t>20-727,67</a:t>
                      </a:r>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mn-lt"/>
                          <a:ea typeface="+mn-ea"/>
                          <a:cs typeface="+mn-cs"/>
                        </a:rPr>
                        <a:t>17,9</a:t>
                      </a:r>
                      <a:endParaRPr lang="ru-RU" dirty="0"/>
                    </a:p>
                  </a:txBody>
                  <a:tcPr/>
                </a:tc>
                <a:tc>
                  <a:txBody>
                    <a:bodyPr/>
                    <a:lstStyle/>
                    <a:p>
                      <a:r>
                        <a:rPr lang="en-US" dirty="0" smtClean="0"/>
                        <a:t>33</a:t>
                      </a:r>
                      <a:endParaRPr lang="ru-RU" dirty="0"/>
                    </a:p>
                  </a:txBody>
                  <a:tcPr/>
                </a:tc>
              </a:tr>
            </a:tbl>
          </a:graphicData>
        </a:graphic>
      </p:graphicFrame>
      <p:sp>
        <p:nvSpPr>
          <p:cNvPr id="5" name="Прямоугольник 4"/>
          <p:cNvSpPr/>
          <p:nvPr/>
        </p:nvSpPr>
        <p:spPr>
          <a:xfrm>
            <a:off x="251520" y="4293096"/>
            <a:ext cx="8784976" cy="1938992"/>
          </a:xfrm>
          <a:prstGeom prst="rect">
            <a:avLst/>
          </a:prstGeom>
        </p:spPr>
        <p:txBody>
          <a:bodyPr wrap="square">
            <a:spAutoFit/>
          </a:bodyPr>
          <a:lstStyle/>
          <a:p>
            <a:r>
              <a:rPr lang="en-US" sz="2400" dirty="0"/>
              <a:t>Thus, the total content (mg/kg) Zn in soils of Ust-Kamenogorsk ranges from 103 to 4506, Cd - from 0.27 to 29,73, </a:t>
            </a:r>
            <a:r>
              <a:rPr lang="en-US" sz="2400" dirty="0" err="1"/>
              <a:t>Pb</a:t>
            </a:r>
            <a:r>
              <a:rPr lang="en-US" sz="2400" dirty="0"/>
              <a:t> - from 22,07 to 1351,77, Cu - from 20 to 727.67 (Table 2). The average concentration of the chemical elements exceeds the background level of 6.9 (for copper) - to 25.0-times (for cadmium).</a:t>
            </a:r>
          </a:p>
        </p:txBody>
      </p:sp>
    </p:spTree>
    <p:extLst>
      <p:ext uri="{BB962C8B-B14F-4D97-AF65-F5344CB8AC3E}">
        <p14:creationId xmlns="" xmlns:p14="http://schemas.microsoft.com/office/powerpoint/2010/main" val="37049454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229600" cy="4525963"/>
          </a:xfrm>
        </p:spPr>
        <p:txBody>
          <a:bodyPr/>
          <a:lstStyle/>
          <a:p>
            <a:r>
              <a:rPr lang="en-US" dirty="0">
                <a:latin typeface="Times New Roman"/>
                <a:ea typeface="Calibri"/>
              </a:rPr>
              <a:t>In general, the soils of Ust-Kamenogorsk city are characterized by cadmium-lead geochemical specialization: Cd69,3Pb23,1 Zn10,2Cu2,6.</a:t>
            </a:r>
            <a:endParaRPr lang="ru-RU" dirty="0"/>
          </a:p>
        </p:txBody>
      </p:sp>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28596" y="2285992"/>
            <a:ext cx="6572296" cy="43154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srcRect/>
          <a:stretch>
            <a:fillRect/>
          </a:stretch>
        </p:blipFill>
        <p:spPr bwMode="auto">
          <a:xfrm>
            <a:off x="7572396" y="3429000"/>
            <a:ext cx="1365250" cy="1347787"/>
          </a:xfrm>
          <a:prstGeom prst="rect">
            <a:avLst/>
          </a:prstGeom>
          <a:noFill/>
          <a:ln w="9525">
            <a:noFill/>
            <a:miter lim="800000"/>
            <a:headEnd/>
            <a:tailEnd/>
          </a:ln>
        </p:spPr>
      </p:pic>
      <p:pic>
        <p:nvPicPr>
          <p:cNvPr id="5" name="Picture 5"/>
          <p:cNvPicPr>
            <a:picLocks noChangeAspect="1" noChangeArrowheads="1"/>
          </p:cNvPicPr>
          <p:nvPr/>
        </p:nvPicPr>
        <p:blipFill>
          <a:blip r:embed="rId4"/>
          <a:srcRect/>
          <a:stretch>
            <a:fillRect/>
          </a:stretch>
        </p:blipFill>
        <p:spPr bwMode="auto">
          <a:xfrm>
            <a:off x="7429520" y="2428868"/>
            <a:ext cx="1450975" cy="841375"/>
          </a:xfrm>
          <a:prstGeom prst="rect">
            <a:avLst/>
          </a:prstGeom>
          <a:noFill/>
          <a:ln w="9525">
            <a:noFill/>
            <a:miter lim="800000"/>
            <a:headEnd/>
            <a:tailEnd/>
          </a:ln>
        </p:spPr>
      </p:pic>
      <p:pic>
        <p:nvPicPr>
          <p:cNvPr id="6" name="Picture 4"/>
          <p:cNvPicPr>
            <a:picLocks noChangeAspect="1" noChangeArrowheads="1"/>
          </p:cNvPicPr>
          <p:nvPr/>
        </p:nvPicPr>
        <p:blipFill>
          <a:blip r:embed="rId5"/>
          <a:srcRect/>
          <a:stretch>
            <a:fillRect/>
          </a:stretch>
        </p:blipFill>
        <p:spPr bwMode="auto">
          <a:xfrm>
            <a:off x="6643702" y="1714488"/>
            <a:ext cx="2236787" cy="523875"/>
          </a:xfrm>
          <a:prstGeom prst="rect">
            <a:avLst/>
          </a:prstGeom>
          <a:noFill/>
          <a:ln w="9525">
            <a:noFill/>
            <a:miter lim="800000"/>
            <a:headEnd/>
            <a:tailEnd/>
          </a:ln>
        </p:spPr>
      </p:pic>
    </p:spTree>
    <p:extLst>
      <p:ext uri="{BB962C8B-B14F-4D97-AF65-F5344CB8AC3E}">
        <p14:creationId xmlns="" xmlns:p14="http://schemas.microsoft.com/office/powerpoint/2010/main" val="400925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en-US" sz="2800" b="1" dirty="0"/>
              <a:t>Table 4. </a:t>
            </a:r>
            <a:r>
              <a:rPr lang="en-US" sz="2800" dirty="0"/>
              <a:t>Variation-statistic indicators of total content of heavy metals in the soils </a:t>
            </a:r>
            <a:r>
              <a:rPr lang="en-US" sz="2800" dirty="0" smtClean="0"/>
              <a:t>of </a:t>
            </a:r>
            <a:r>
              <a:rPr lang="pt-BR" sz="2800" dirty="0" smtClean="0"/>
              <a:t>Pavlodar </a:t>
            </a:r>
            <a:r>
              <a:rPr lang="pt-BR" sz="2800" dirty="0"/>
              <a:t>city (n = 441), </a:t>
            </a:r>
            <a:r>
              <a:rPr lang="pt-BR" sz="2800" dirty="0" smtClean="0"/>
              <a:t> mg/kg</a:t>
            </a:r>
            <a:endParaRPr lang="ru-RU" sz="2800" dirty="0"/>
          </a:p>
        </p:txBody>
      </p:sp>
      <p:graphicFrame>
        <p:nvGraphicFramePr>
          <p:cNvPr id="4" name="Объект 3"/>
          <p:cNvGraphicFramePr>
            <a:graphicFrameLocks noGrp="1"/>
          </p:cNvGraphicFramePr>
          <p:nvPr>
            <p:ph idx="1"/>
            <p:extLst>
              <p:ext uri="{D42A27DB-BD31-4B8C-83A1-F6EECF244321}">
                <p14:modId xmlns="" xmlns:p14="http://schemas.microsoft.com/office/powerpoint/2010/main" val="2609819521"/>
              </p:ext>
            </p:extLst>
          </p:nvPr>
        </p:nvGraphicFramePr>
        <p:xfrm>
          <a:off x="457200" y="1600200"/>
          <a:ext cx="8229600" cy="267208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US" sz="1800" b="0" i="0" u="none" strike="noStrike" kern="1200" baseline="0" dirty="0" smtClean="0">
                          <a:solidFill>
                            <a:schemeClr val="lt1"/>
                          </a:solidFill>
                          <a:latin typeface="+mn-lt"/>
                          <a:ea typeface="+mn-ea"/>
                          <a:cs typeface="+mn-cs"/>
                        </a:rPr>
                        <a:t>Element</a:t>
                      </a:r>
                      <a:endParaRPr lang="ru-RU" dirty="0"/>
                    </a:p>
                  </a:txBody>
                  <a:tcPr/>
                </a:tc>
                <a:tc>
                  <a:txBody>
                    <a:bodyPr/>
                    <a:lstStyle/>
                    <a:p>
                      <a:r>
                        <a:rPr lang="en-US" sz="1800" b="0" i="0" u="none" strike="noStrike" kern="1200" baseline="0" dirty="0" smtClean="0">
                          <a:solidFill>
                            <a:schemeClr val="lt1"/>
                          </a:solidFill>
                          <a:latin typeface="+mn-lt"/>
                          <a:ea typeface="+mn-ea"/>
                          <a:cs typeface="+mn-cs"/>
                        </a:rPr>
                        <a:t>average number ± standard dispersion</a:t>
                      </a:r>
                      <a:endParaRPr lang="ru-RU" dirty="0"/>
                    </a:p>
                  </a:txBody>
                  <a:tcPr/>
                </a:tc>
                <a:tc>
                  <a:txBody>
                    <a:bodyPr/>
                    <a:lstStyle/>
                    <a:p>
                      <a:r>
                        <a:rPr lang="en-US" sz="1800" b="0" i="0" u="none" strike="noStrike" kern="1200" baseline="0" dirty="0" smtClean="0">
                          <a:solidFill>
                            <a:schemeClr val="lt1"/>
                          </a:solidFill>
                          <a:latin typeface="+mn-lt"/>
                          <a:ea typeface="+mn-ea"/>
                          <a:cs typeface="+mn-cs"/>
                        </a:rPr>
                        <a:t>margin of fluctuation</a:t>
                      </a:r>
                      <a:endParaRPr lang="ru-RU" dirty="0"/>
                    </a:p>
                  </a:txBody>
                  <a:tcPr/>
                </a:tc>
                <a:tc>
                  <a:txBody>
                    <a:bodyPr/>
                    <a:lstStyle/>
                    <a:p>
                      <a:r>
                        <a:rPr lang="en-US" sz="1800" b="0" i="0" u="none" strike="noStrike" kern="1200" baseline="0" dirty="0" smtClean="0">
                          <a:solidFill>
                            <a:schemeClr val="lt1"/>
                          </a:solidFill>
                          <a:latin typeface="+mn-lt"/>
                          <a:ea typeface="+mn-ea"/>
                          <a:cs typeface="+mn-cs"/>
                        </a:rPr>
                        <a:t>Ground</a:t>
                      </a:r>
                    </a:p>
                    <a:p>
                      <a:r>
                        <a:rPr lang="en-US" sz="1800" b="0" i="0" u="none" strike="noStrike" kern="1200" baseline="0" dirty="0" smtClean="0">
                          <a:solidFill>
                            <a:schemeClr val="lt1"/>
                          </a:solidFill>
                          <a:latin typeface="+mn-lt"/>
                          <a:ea typeface="+mn-ea"/>
                          <a:cs typeface="+mn-cs"/>
                        </a:rPr>
                        <a:t>(native data),</a:t>
                      </a:r>
                    </a:p>
                    <a:p>
                      <a:r>
                        <a:rPr lang="en-US" sz="1800" b="0" i="0" u="none" strike="noStrike" kern="1200" baseline="0" dirty="0" smtClean="0">
                          <a:solidFill>
                            <a:schemeClr val="lt1"/>
                          </a:solidFill>
                          <a:latin typeface="+mn-lt"/>
                          <a:ea typeface="+mn-ea"/>
                          <a:cs typeface="+mn-cs"/>
                        </a:rPr>
                        <a:t>mg/kg</a:t>
                      </a:r>
                      <a:endParaRPr lang="ru-RU" dirty="0"/>
                    </a:p>
                  </a:txBody>
                  <a:tcPr/>
                </a:tc>
                <a:tc>
                  <a:txBody>
                    <a:bodyPr/>
                    <a:lstStyle/>
                    <a:p>
                      <a:r>
                        <a:rPr lang="en-US" sz="1800" b="0" i="0" u="none" strike="noStrike" kern="1200" baseline="0" dirty="0" smtClean="0">
                          <a:solidFill>
                            <a:schemeClr val="lt1"/>
                          </a:solidFill>
                          <a:latin typeface="+mn-lt"/>
                          <a:ea typeface="+mn-ea"/>
                          <a:cs typeface="+mn-cs"/>
                        </a:rPr>
                        <a:t>MAC, mg/kg</a:t>
                      </a:r>
                    </a:p>
                    <a:p>
                      <a:r>
                        <a:rPr lang="en-US" sz="1800" b="0" i="0" u="none" strike="noStrike" kern="1200" baseline="0" dirty="0" smtClean="0">
                          <a:solidFill>
                            <a:schemeClr val="lt1"/>
                          </a:solidFill>
                          <a:latin typeface="+mn-lt"/>
                          <a:ea typeface="+mn-ea"/>
                          <a:cs typeface="+mn-cs"/>
                        </a:rPr>
                        <a:t>(Joint Order,</a:t>
                      </a:r>
                    </a:p>
                    <a:p>
                      <a:r>
                        <a:rPr lang="ru-RU" sz="1800" b="0" i="0" u="none" strike="noStrike" kern="1200" baseline="0" dirty="0" smtClean="0">
                          <a:solidFill>
                            <a:schemeClr val="lt1"/>
                          </a:solidFill>
                          <a:latin typeface="+mn-lt"/>
                          <a:ea typeface="+mn-ea"/>
                          <a:cs typeface="+mn-cs"/>
                        </a:rPr>
                        <a:t>2004)</a:t>
                      </a:r>
                      <a:endParaRPr lang="ru-RU" dirty="0"/>
                    </a:p>
                  </a:txBody>
                  <a:tcPr/>
                </a:tc>
              </a:tr>
              <a:tr h="370840">
                <a:tc>
                  <a:txBody>
                    <a:bodyPr/>
                    <a:lstStyle/>
                    <a:p>
                      <a:r>
                        <a:rPr lang="en-US" sz="1800" b="0" i="0" u="none" strike="noStrike" baseline="0" dirty="0" smtClean="0">
                          <a:latin typeface="+mj-lt"/>
                        </a:rPr>
                        <a:t>Zn</a:t>
                      </a:r>
                      <a:endParaRPr lang="ru-RU" sz="1800" dirty="0">
                        <a:latin typeface="+mj-lt"/>
                      </a:endParaRPr>
                    </a:p>
                  </a:txBody>
                  <a:tcPr/>
                </a:tc>
                <a:tc>
                  <a:txBody>
                    <a:bodyPr/>
                    <a:lstStyle/>
                    <a:p>
                      <a:r>
                        <a:rPr lang="en-US" sz="1800" b="0" i="0" u="none" strike="noStrike" baseline="0" dirty="0" smtClean="0">
                          <a:latin typeface="+mj-lt"/>
                        </a:rPr>
                        <a:t>156,1±4,1</a:t>
                      </a:r>
                      <a:endParaRPr lang="ru-RU" sz="1800" dirty="0">
                        <a:latin typeface="+mj-lt"/>
                      </a:endParaRPr>
                    </a:p>
                  </a:txBody>
                  <a:tcPr/>
                </a:tc>
                <a:tc>
                  <a:txBody>
                    <a:bodyPr/>
                    <a:lstStyle/>
                    <a:p>
                      <a:r>
                        <a:rPr lang="en-US" sz="1800" b="0" i="0" u="none" strike="noStrike" kern="1200" baseline="0" dirty="0" smtClean="0">
                          <a:solidFill>
                            <a:schemeClr val="dk1"/>
                          </a:solidFill>
                          <a:latin typeface="+mn-lt"/>
                          <a:ea typeface="+mn-ea"/>
                          <a:cs typeface="+mn-cs"/>
                        </a:rPr>
                        <a:t>43,2</a:t>
                      </a:r>
                      <a:r>
                        <a:rPr lang="ru-RU" sz="1800" b="0" i="0" u="none" strike="noStrike" kern="1200" baseline="0" dirty="0" smtClean="0">
                          <a:solidFill>
                            <a:schemeClr val="dk1"/>
                          </a:solidFill>
                          <a:latin typeface="+mn-lt"/>
                          <a:ea typeface="+mn-ea"/>
                          <a:cs typeface="+mn-cs"/>
                        </a:rPr>
                        <a:t>-</a:t>
                      </a:r>
                      <a:r>
                        <a:rPr lang="en-US" sz="1800" b="0" i="0" u="none" strike="noStrike" kern="1200" baseline="0" dirty="0" smtClean="0">
                          <a:solidFill>
                            <a:schemeClr val="dk1"/>
                          </a:solidFill>
                          <a:latin typeface="+mn-lt"/>
                          <a:ea typeface="+mn-ea"/>
                          <a:cs typeface="+mn-cs"/>
                        </a:rPr>
                        <a:t>547,8</a:t>
                      </a:r>
                      <a:endParaRPr lang="ru-RU" dirty="0"/>
                    </a:p>
                  </a:txBody>
                  <a:tcPr/>
                </a:tc>
                <a:tc>
                  <a:txBody>
                    <a:bodyPr/>
                    <a:lstStyle/>
                    <a:p>
                      <a:r>
                        <a:rPr lang="ru-RU" dirty="0" smtClean="0"/>
                        <a:t>42,4</a:t>
                      </a:r>
                      <a:endParaRPr lang="ru-RU" dirty="0"/>
                    </a:p>
                  </a:txBody>
                  <a:tcPr/>
                </a:tc>
                <a:tc>
                  <a:txBody>
                    <a:bodyPr/>
                    <a:lstStyle/>
                    <a:p>
                      <a:r>
                        <a:rPr lang="en-US" dirty="0" smtClean="0"/>
                        <a:t>23</a:t>
                      </a:r>
                      <a:endParaRPr lang="ru-RU" dirty="0"/>
                    </a:p>
                  </a:txBody>
                  <a:tcPr/>
                </a:tc>
              </a:tr>
              <a:tr h="370840">
                <a:tc>
                  <a:txBody>
                    <a:bodyPr/>
                    <a:lstStyle/>
                    <a:p>
                      <a:r>
                        <a:rPr lang="en-US" sz="1800" dirty="0" smtClean="0">
                          <a:latin typeface="+mj-lt"/>
                        </a:rPr>
                        <a:t>Cd</a:t>
                      </a:r>
                      <a:endParaRPr lang="ru-RU" sz="1800" dirty="0">
                        <a:latin typeface="+mj-lt"/>
                      </a:endParaRPr>
                    </a:p>
                  </a:txBody>
                  <a:tcPr/>
                </a:tc>
                <a:tc>
                  <a:txBody>
                    <a:bodyPr/>
                    <a:lstStyle/>
                    <a:p>
                      <a:r>
                        <a:rPr lang="en-US" sz="1800" dirty="0" smtClean="0">
                          <a:latin typeface="+mj-lt"/>
                        </a:rPr>
                        <a:t>2,9±0,08</a:t>
                      </a:r>
                      <a:endParaRPr lang="ru-RU" sz="1800" dirty="0">
                        <a:latin typeface="+mj-lt"/>
                      </a:endParaRPr>
                    </a:p>
                  </a:txBody>
                  <a:tcPr/>
                </a:tc>
                <a:tc>
                  <a:txBody>
                    <a:bodyPr/>
                    <a:lstStyle/>
                    <a:p>
                      <a:r>
                        <a:rPr lang="ru-RU" dirty="0" smtClean="0"/>
                        <a:t>0,</a:t>
                      </a:r>
                      <a:r>
                        <a:rPr lang="en-US" dirty="0" smtClean="0"/>
                        <a:t>36</a:t>
                      </a:r>
                      <a:r>
                        <a:rPr lang="ru-RU" dirty="0" smtClean="0"/>
                        <a:t>-</a:t>
                      </a:r>
                      <a:r>
                        <a:rPr lang="en-US" dirty="0" smtClean="0"/>
                        <a:t>9,33</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0,36</a:t>
                      </a:r>
                      <a:endParaRPr lang="ru-RU" dirty="0"/>
                    </a:p>
                  </a:txBody>
                  <a:tcPr/>
                </a:tc>
                <a:tc>
                  <a:txBody>
                    <a:bodyPr/>
                    <a:lstStyle/>
                    <a:p>
                      <a:r>
                        <a:rPr lang="en-US" dirty="0" smtClean="0"/>
                        <a:t>0,5</a:t>
                      </a:r>
                      <a:endParaRPr lang="ru-RU" dirty="0"/>
                    </a:p>
                  </a:txBody>
                  <a:tcPr/>
                </a:tc>
              </a:tr>
              <a:tr h="370840">
                <a:tc>
                  <a:txBody>
                    <a:bodyPr/>
                    <a:lstStyle/>
                    <a:p>
                      <a:r>
                        <a:rPr lang="en-US" sz="1800" dirty="0" err="1" smtClean="0"/>
                        <a:t>Pb</a:t>
                      </a:r>
                      <a:r>
                        <a:rPr lang="en-US" sz="1800" dirty="0" smtClean="0"/>
                        <a:t> </a:t>
                      </a:r>
                      <a:endParaRPr lang="ru-RU" sz="1800" dirty="0"/>
                    </a:p>
                  </a:txBody>
                  <a:tcPr/>
                </a:tc>
                <a:tc>
                  <a:txBody>
                    <a:bodyPr/>
                    <a:lstStyle/>
                    <a:p>
                      <a:r>
                        <a:rPr lang="en-US" sz="1800" dirty="0" smtClean="0"/>
                        <a:t>66,7±1,5</a:t>
                      </a:r>
                      <a:endParaRPr lang="ru-RU" sz="1800" dirty="0"/>
                    </a:p>
                  </a:txBody>
                  <a:tcPr/>
                </a:tc>
                <a:tc>
                  <a:txBody>
                    <a:bodyPr/>
                    <a:lstStyle/>
                    <a:p>
                      <a:r>
                        <a:rPr lang="en-US" sz="1800" b="0" i="0" u="none" strike="noStrike" kern="1200" baseline="0" dirty="0" smtClean="0">
                          <a:solidFill>
                            <a:schemeClr val="dk1"/>
                          </a:solidFill>
                          <a:latin typeface="+mn-lt"/>
                          <a:ea typeface="+mn-ea"/>
                          <a:cs typeface="+mn-cs"/>
                        </a:rPr>
                        <a:t>17,9</a:t>
                      </a:r>
                      <a:r>
                        <a:rPr lang="ru-RU" sz="1800" b="0" i="0" u="none" strike="noStrike" kern="1200" baseline="0" dirty="0" smtClean="0">
                          <a:solidFill>
                            <a:schemeClr val="dk1"/>
                          </a:solidFill>
                          <a:latin typeface="+mn-lt"/>
                          <a:ea typeface="+mn-ea"/>
                          <a:cs typeface="+mn-cs"/>
                        </a:rPr>
                        <a:t>-</a:t>
                      </a:r>
                      <a:r>
                        <a:rPr lang="en-US" sz="1800" b="0" i="0" u="none" strike="noStrike" kern="1200" baseline="0" dirty="0" smtClean="0">
                          <a:solidFill>
                            <a:schemeClr val="dk1"/>
                          </a:solidFill>
                          <a:latin typeface="+mn-lt"/>
                          <a:ea typeface="+mn-ea"/>
                          <a:cs typeface="+mn-cs"/>
                        </a:rPr>
                        <a:t>199,6</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strike="noStrike" kern="1200" baseline="0" dirty="0" smtClean="0">
                          <a:solidFill>
                            <a:schemeClr val="dk1"/>
                          </a:solidFill>
                          <a:latin typeface="+mn-lt"/>
                          <a:ea typeface="+mn-ea"/>
                          <a:cs typeface="+mn-cs"/>
                        </a:rPr>
                        <a:t>15,7</a:t>
                      </a:r>
                      <a:endParaRPr lang="ru-RU" dirty="0"/>
                    </a:p>
                  </a:txBody>
                  <a:tcPr/>
                </a:tc>
                <a:tc>
                  <a:txBody>
                    <a:bodyPr/>
                    <a:lstStyle/>
                    <a:p>
                      <a:r>
                        <a:rPr lang="en-US" dirty="0" smtClean="0"/>
                        <a:t>32</a:t>
                      </a:r>
                      <a:endParaRPr lang="ru-RU" dirty="0"/>
                    </a:p>
                  </a:txBody>
                  <a:tcPr/>
                </a:tc>
              </a:tr>
              <a:tr h="370840">
                <a:tc>
                  <a:txBody>
                    <a:bodyPr/>
                    <a:lstStyle/>
                    <a:p>
                      <a:r>
                        <a:rPr lang="en-US" sz="1800" dirty="0" smtClean="0"/>
                        <a:t>Cu</a:t>
                      </a:r>
                      <a:endParaRPr lang="ru-RU" sz="1800" dirty="0"/>
                    </a:p>
                  </a:txBody>
                  <a:tcPr/>
                </a:tc>
                <a:tc>
                  <a:txBody>
                    <a:bodyPr/>
                    <a:lstStyle/>
                    <a:p>
                      <a:r>
                        <a:rPr lang="en-US" sz="1800" dirty="0" smtClean="0"/>
                        <a:t>54,8±1,1</a:t>
                      </a:r>
                      <a:endParaRPr lang="ru-RU" sz="1800" dirty="0"/>
                    </a:p>
                  </a:txBody>
                  <a:tcPr/>
                </a:tc>
                <a:tc>
                  <a:txBody>
                    <a:bodyPr/>
                    <a:lstStyle/>
                    <a:p>
                      <a:r>
                        <a:rPr lang="en-US" sz="1800" b="0" i="0" u="none" strike="noStrike" kern="1200" baseline="0" dirty="0" smtClean="0">
                          <a:solidFill>
                            <a:schemeClr val="dk1"/>
                          </a:solidFill>
                          <a:latin typeface="+mn-lt"/>
                          <a:ea typeface="+mn-ea"/>
                          <a:cs typeface="+mn-cs"/>
                        </a:rPr>
                        <a:t>18,4-150,2</a:t>
                      </a:r>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mn-lt"/>
                          <a:ea typeface="+mn-ea"/>
                          <a:cs typeface="+mn-cs"/>
                        </a:rPr>
                        <a:t>17,9</a:t>
                      </a:r>
                      <a:endParaRPr lang="ru-RU" dirty="0"/>
                    </a:p>
                  </a:txBody>
                  <a:tcPr/>
                </a:tc>
                <a:tc>
                  <a:txBody>
                    <a:bodyPr/>
                    <a:lstStyle/>
                    <a:p>
                      <a:r>
                        <a:rPr lang="en-US" dirty="0" smtClean="0"/>
                        <a:t>33</a:t>
                      </a:r>
                      <a:endParaRPr lang="ru-RU" dirty="0"/>
                    </a:p>
                  </a:txBody>
                  <a:tcPr/>
                </a:tc>
              </a:tr>
            </a:tbl>
          </a:graphicData>
        </a:graphic>
      </p:graphicFrame>
      <p:sp>
        <p:nvSpPr>
          <p:cNvPr id="5" name="Прямоугольник 4"/>
          <p:cNvSpPr/>
          <p:nvPr/>
        </p:nvSpPr>
        <p:spPr>
          <a:xfrm>
            <a:off x="683568" y="4333164"/>
            <a:ext cx="8064896" cy="1569660"/>
          </a:xfrm>
          <a:prstGeom prst="rect">
            <a:avLst/>
          </a:prstGeom>
        </p:spPr>
        <p:txBody>
          <a:bodyPr wrap="square">
            <a:spAutoFit/>
          </a:bodyPr>
          <a:lstStyle/>
          <a:p>
            <a:r>
              <a:rPr lang="en-US" sz="2400" dirty="0">
                <a:latin typeface="Times New Roman"/>
                <a:ea typeface="Calibri"/>
              </a:rPr>
              <a:t>The magnitude of the gross average concentration (mg/kg soil) in soils of </a:t>
            </a:r>
            <a:r>
              <a:rPr lang="en-US" sz="2400" b="1" dirty="0">
                <a:latin typeface="Times New Roman"/>
                <a:ea typeface="Calibri"/>
              </a:rPr>
              <a:t>Pavlodar </a:t>
            </a:r>
            <a:r>
              <a:rPr lang="en-US" sz="2400" dirty="0">
                <a:latin typeface="Times New Roman"/>
                <a:ea typeface="Calibri"/>
              </a:rPr>
              <a:t>city investigated elements are arranged in the following descending order: Zn (156,1 ± 4,1)&gt; </a:t>
            </a:r>
            <a:r>
              <a:rPr lang="en-US" sz="2400" dirty="0" err="1">
                <a:latin typeface="Times New Roman"/>
                <a:ea typeface="Calibri"/>
              </a:rPr>
              <a:t>Pb</a:t>
            </a:r>
            <a:r>
              <a:rPr lang="en-US" sz="2400" dirty="0">
                <a:latin typeface="Times New Roman"/>
                <a:ea typeface="Calibri"/>
              </a:rPr>
              <a:t> (66,7 ± 1,5)&gt; Cu (54, 8 ± 1,1)&gt; Cd (2,9 ± 0,08) </a:t>
            </a:r>
            <a:endParaRPr lang="ru-RU" sz="2400" dirty="0"/>
          </a:p>
        </p:txBody>
      </p:sp>
    </p:spTree>
    <p:extLst>
      <p:ext uri="{BB962C8B-B14F-4D97-AF65-F5344CB8AC3E}">
        <p14:creationId xmlns="" xmlns:p14="http://schemas.microsoft.com/office/powerpoint/2010/main" val="7651200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clrChange>
              <a:clrFrom>
                <a:srgbClr val="72685F"/>
              </a:clrFrom>
              <a:clrTo>
                <a:srgbClr val="72685F">
                  <a:alpha val="0"/>
                </a:srgbClr>
              </a:clrTo>
            </a:clrChange>
            <a:extLst>
              <a:ext uri="{28A0092B-C50C-407E-A947-70E740481C1C}">
                <a14:useLocalDpi xmlns="" xmlns:a14="http://schemas.microsoft.com/office/drawing/2010/main" val="0"/>
              </a:ext>
            </a:extLst>
          </a:blip>
          <a:srcRect/>
          <a:stretch>
            <a:fillRect/>
          </a:stretch>
        </p:blipFill>
        <p:spPr bwMode="auto">
          <a:xfrm>
            <a:off x="467544" y="980728"/>
            <a:ext cx="8136904" cy="5400599"/>
          </a:xfrm>
          <a:prstGeom prst="rect">
            <a:avLst/>
          </a:prstGeom>
          <a:blipFill>
            <a:blip r:embed="rId3">
              <a:clrChange>
                <a:clrFrom>
                  <a:srgbClr val="72685F"/>
                </a:clrFrom>
                <a:clrTo>
                  <a:srgbClr val="72685F">
                    <a:alpha val="0"/>
                  </a:srgbClr>
                </a:clrTo>
              </a:clrChange>
            </a:blip>
            <a:tile tx="0" ty="0" sx="100000" sy="100000" flip="none" algn="tl"/>
          </a:blipFill>
          <a:ln>
            <a:noFill/>
          </a:ln>
          <a:effectLst/>
        </p:spPr>
      </p:pic>
      <p:sp>
        <p:nvSpPr>
          <p:cNvPr id="3" name="Объект 2"/>
          <p:cNvSpPr>
            <a:spLocks noGrp="1"/>
          </p:cNvSpPr>
          <p:nvPr>
            <p:ph idx="1"/>
          </p:nvPr>
        </p:nvSpPr>
        <p:spPr>
          <a:xfrm>
            <a:off x="467544" y="1052736"/>
            <a:ext cx="8136904" cy="5472608"/>
          </a:xfrm>
        </p:spPr>
        <p:txBody>
          <a:bodyPr>
            <a:normAutofit fontScale="92500" lnSpcReduction="20000"/>
          </a:bodyPr>
          <a:lstStyle/>
          <a:p>
            <a:r>
              <a:rPr lang="en-US" dirty="0" smtClean="0">
                <a:latin typeface="Times New Roman"/>
                <a:ea typeface="Calibri"/>
              </a:rPr>
              <a:t>The </a:t>
            </a:r>
            <a:r>
              <a:rPr lang="en-US" dirty="0">
                <a:latin typeface="Times New Roman"/>
                <a:ea typeface="Calibri"/>
              </a:rPr>
              <a:t>average concentration of chemical elements in soils of Pavlodar city in 1,2-22,3 times higher than their Clarke in the Earth crust and in 2,7-6,7 times than their Clarke in the soil. In soils of the city from 20 to 75% of the samples containing various chemical elements exceeds their MAC. Most priority pollutant of soil of the city is cadmium. The average total rate of soil contamination throughout city of Pavlodar city is 16.1 and is characterized by moderate degree of </a:t>
            </a:r>
            <a:r>
              <a:rPr lang="en-US" dirty="0" smtClean="0">
                <a:latin typeface="Times New Roman"/>
                <a:ea typeface="Calibri"/>
              </a:rPr>
              <a:t>pollution.</a:t>
            </a:r>
          </a:p>
          <a:p>
            <a:r>
              <a:rPr lang="en-US" dirty="0">
                <a:latin typeface="Times New Roman"/>
                <a:ea typeface="Calibri"/>
              </a:rPr>
              <a:t>On average, soil of Pavlodar city is characterized by cadmium-lead geochemical specialization: Cd22,3Pb4, 2Zn1, 9Cu1,2.</a:t>
            </a:r>
            <a:endParaRPr lang="ru-RU" dirty="0"/>
          </a:p>
        </p:txBody>
      </p:sp>
    </p:spTree>
    <p:extLst>
      <p:ext uri="{BB962C8B-B14F-4D97-AF65-F5344CB8AC3E}">
        <p14:creationId xmlns="" xmlns:p14="http://schemas.microsoft.com/office/powerpoint/2010/main" val="16942913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nSpc>
                <a:spcPct val="115000"/>
              </a:lnSpc>
              <a:spcAft>
                <a:spcPts val="0"/>
              </a:spcAft>
            </a:pPr>
            <a:r>
              <a:rPr lang="en-US" sz="2800" b="1" dirty="0">
                <a:latin typeface="+mn-lt"/>
                <a:ea typeface="Calibri"/>
                <a:cs typeface="Times New Roman"/>
              </a:rPr>
              <a:t>Table 6. </a:t>
            </a:r>
            <a:r>
              <a:rPr lang="en-US" sz="2800" dirty="0">
                <a:latin typeface="+mn-lt"/>
                <a:ea typeface="Calibri"/>
                <a:cs typeface="Times New Roman"/>
              </a:rPr>
              <a:t>Variation-statistic indicators of heavy metals in soils of </a:t>
            </a:r>
            <a:r>
              <a:rPr lang="en-US" sz="2800" dirty="0" err="1">
                <a:latin typeface="+mn-lt"/>
                <a:ea typeface="Calibri"/>
                <a:cs typeface="Times New Roman"/>
              </a:rPr>
              <a:t>Semey</a:t>
            </a:r>
            <a:r>
              <a:rPr lang="en-US" sz="2800" dirty="0">
                <a:latin typeface="+mn-lt"/>
                <a:ea typeface="Calibri"/>
                <a:cs typeface="Times New Roman"/>
              </a:rPr>
              <a:t> city </a:t>
            </a:r>
            <a:r>
              <a:rPr lang="en-US" sz="2800" dirty="0" smtClean="0">
                <a:latin typeface="+mn-lt"/>
                <a:ea typeface="Calibri"/>
                <a:cs typeface="Times New Roman"/>
              </a:rPr>
              <a:t>(n </a:t>
            </a:r>
            <a:r>
              <a:rPr lang="en-US" sz="2800" dirty="0">
                <a:latin typeface="+mn-lt"/>
                <a:ea typeface="Calibri"/>
                <a:cs typeface="Times New Roman"/>
              </a:rPr>
              <a:t>= 200</a:t>
            </a:r>
            <a:r>
              <a:rPr lang="en-US" sz="2800" dirty="0" smtClean="0">
                <a:latin typeface="+mn-lt"/>
                <a:ea typeface="Calibri"/>
                <a:cs typeface="Times New Roman"/>
              </a:rPr>
              <a:t>),</a:t>
            </a:r>
            <a:r>
              <a:rPr lang="ru-RU" sz="2800" dirty="0" err="1" smtClean="0">
                <a:latin typeface="+mn-lt"/>
                <a:ea typeface="Calibri"/>
                <a:cs typeface="Times New Roman"/>
              </a:rPr>
              <a:t>mg</a:t>
            </a:r>
            <a:r>
              <a:rPr lang="ru-RU" sz="2800" dirty="0" smtClean="0">
                <a:latin typeface="+mn-lt"/>
                <a:ea typeface="Calibri"/>
                <a:cs typeface="Times New Roman"/>
              </a:rPr>
              <a:t>/</a:t>
            </a:r>
            <a:r>
              <a:rPr lang="ru-RU" sz="2800" dirty="0" err="1" smtClean="0">
                <a:latin typeface="+mn-lt"/>
                <a:ea typeface="Calibri"/>
                <a:cs typeface="Times New Roman"/>
              </a:rPr>
              <a:t>kg</a:t>
            </a:r>
            <a:r>
              <a:rPr lang="ru-RU" sz="2800" dirty="0">
                <a:latin typeface="+mn-lt"/>
                <a:ea typeface="Calibri"/>
                <a:cs typeface="Times New Roman"/>
              </a:rPr>
              <a:t/>
            </a:r>
            <a:br>
              <a:rPr lang="ru-RU" sz="2800" dirty="0">
                <a:latin typeface="+mn-lt"/>
                <a:ea typeface="Calibri"/>
                <a:cs typeface="Times New Roman"/>
              </a:rPr>
            </a:br>
            <a:endParaRPr lang="ru-RU" sz="2800" dirty="0">
              <a:latin typeface="+mn-lt"/>
            </a:endParaRPr>
          </a:p>
        </p:txBody>
      </p:sp>
      <p:graphicFrame>
        <p:nvGraphicFramePr>
          <p:cNvPr id="4" name="Объект 3"/>
          <p:cNvGraphicFramePr>
            <a:graphicFrameLocks noGrp="1"/>
          </p:cNvGraphicFramePr>
          <p:nvPr>
            <p:ph idx="1"/>
            <p:extLst>
              <p:ext uri="{D42A27DB-BD31-4B8C-83A1-F6EECF244321}">
                <p14:modId xmlns="" xmlns:p14="http://schemas.microsoft.com/office/powerpoint/2010/main" val="365373439"/>
              </p:ext>
            </p:extLst>
          </p:nvPr>
        </p:nvGraphicFramePr>
        <p:xfrm>
          <a:off x="457200" y="1600200"/>
          <a:ext cx="8229600" cy="185420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endParaRPr lang="ru-RU" dirty="0"/>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r>
              <a:tr h="370840">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r>
              <a:tr h="370840">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r>
              <a:tr h="370840">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r>
              <a:tr h="370840">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dirty="0"/>
                    </a:p>
                  </a:txBody>
                  <a:tcPr/>
                </a:tc>
              </a:tr>
            </a:tbl>
          </a:graphicData>
        </a:graphic>
      </p:graphicFrame>
      <p:graphicFrame>
        <p:nvGraphicFramePr>
          <p:cNvPr id="5" name="Объект 3"/>
          <p:cNvGraphicFramePr>
            <a:graphicFrameLocks/>
          </p:cNvGraphicFramePr>
          <p:nvPr>
            <p:extLst>
              <p:ext uri="{D42A27DB-BD31-4B8C-83A1-F6EECF244321}">
                <p14:modId xmlns="" xmlns:p14="http://schemas.microsoft.com/office/powerpoint/2010/main" val="364178016"/>
              </p:ext>
            </p:extLst>
          </p:nvPr>
        </p:nvGraphicFramePr>
        <p:xfrm>
          <a:off x="539552" y="1124744"/>
          <a:ext cx="8229600" cy="267208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US" sz="1800" b="0" i="0" u="none" strike="noStrike" kern="1200" baseline="0" dirty="0" smtClean="0">
                          <a:solidFill>
                            <a:schemeClr val="lt1"/>
                          </a:solidFill>
                          <a:latin typeface="+mn-lt"/>
                          <a:ea typeface="+mn-ea"/>
                          <a:cs typeface="+mn-cs"/>
                        </a:rPr>
                        <a:t>Element</a:t>
                      </a:r>
                      <a:endParaRPr lang="ru-RU" dirty="0"/>
                    </a:p>
                  </a:txBody>
                  <a:tcPr/>
                </a:tc>
                <a:tc>
                  <a:txBody>
                    <a:bodyPr/>
                    <a:lstStyle/>
                    <a:p>
                      <a:r>
                        <a:rPr lang="en-US" sz="1800" b="0" i="0" u="none" strike="noStrike" kern="1200" baseline="0" dirty="0" smtClean="0">
                          <a:solidFill>
                            <a:schemeClr val="lt1"/>
                          </a:solidFill>
                          <a:latin typeface="+mn-lt"/>
                          <a:ea typeface="+mn-ea"/>
                          <a:cs typeface="+mn-cs"/>
                        </a:rPr>
                        <a:t>average number ± standard dispersion</a:t>
                      </a:r>
                      <a:endParaRPr lang="ru-RU" dirty="0"/>
                    </a:p>
                  </a:txBody>
                  <a:tcPr/>
                </a:tc>
                <a:tc>
                  <a:txBody>
                    <a:bodyPr/>
                    <a:lstStyle/>
                    <a:p>
                      <a:r>
                        <a:rPr lang="en-US" sz="1800" b="0" i="0" u="none" strike="noStrike" kern="1200" baseline="0" dirty="0" smtClean="0">
                          <a:solidFill>
                            <a:schemeClr val="lt1"/>
                          </a:solidFill>
                          <a:latin typeface="+mn-lt"/>
                          <a:ea typeface="+mn-ea"/>
                          <a:cs typeface="+mn-cs"/>
                        </a:rPr>
                        <a:t>margin of fluctuation</a:t>
                      </a:r>
                      <a:endParaRPr lang="ru-RU" dirty="0"/>
                    </a:p>
                  </a:txBody>
                  <a:tcPr/>
                </a:tc>
                <a:tc>
                  <a:txBody>
                    <a:bodyPr/>
                    <a:lstStyle/>
                    <a:p>
                      <a:r>
                        <a:rPr lang="en-US" sz="1800" b="0" i="0" u="none" strike="noStrike" kern="1200" baseline="0" dirty="0" smtClean="0">
                          <a:solidFill>
                            <a:schemeClr val="lt1"/>
                          </a:solidFill>
                          <a:latin typeface="+mn-lt"/>
                          <a:ea typeface="+mn-ea"/>
                          <a:cs typeface="+mn-cs"/>
                        </a:rPr>
                        <a:t>Ground</a:t>
                      </a:r>
                    </a:p>
                    <a:p>
                      <a:r>
                        <a:rPr lang="en-US" sz="1800" b="0" i="0" u="none" strike="noStrike" kern="1200" baseline="0" dirty="0" smtClean="0">
                          <a:solidFill>
                            <a:schemeClr val="lt1"/>
                          </a:solidFill>
                          <a:latin typeface="+mn-lt"/>
                          <a:ea typeface="+mn-ea"/>
                          <a:cs typeface="+mn-cs"/>
                        </a:rPr>
                        <a:t>(native data),</a:t>
                      </a:r>
                    </a:p>
                    <a:p>
                      <a:r>
                        <a:rPr lang="en-US" sz="1800" b="0" i="0" u="none" strike="noStrike" kern="1200" baseline="0" dirty="0" smtClean="0">
                          <a:solidFill>
                            <a:schemeClr val="lt1"/>
                          </a:solidFill>
                          <a:latin typeface="+mn-lt"/>
                          <a:ea typeface="+mn-ea"/>
                          <a:cs typeface="+mn-cs"/>
                        </a:rPr>
                        <a:t>mg/kg</a:t>
                      </a:r>
                      <a:endParaRPr lang="ru-RU" dirty="0"/>
                    </a:p>
                  </a:txBody>
                  <a:tcPr/>
                </a:tc>
                <a:tc>
                  <a:txBody>
                    <a:bodyPr/>
                    <a:lstStyle/>
                    <a:p>
                      <a:r>
                        <a:rPr lang="en-US" sz="1800" b="0" i="0" u="none" strike="noStrike" kern="1200" baseline="0" dirty="0" smtClean="0">
                          <a:solidFill>
                            <a:schemeClr val="lt1"/>
                          </a:solidFill>
                          <a:latin typeface="+mn-lt"/>
                          <a:ea typeface="+mn-ea"/>
                          <a:cs typeface="+mn-cs"/>
                        </a:rPr>
                        <a:t>MAC, mg/kg</a:t>
                      </a:r>
                    </a:p>
                    <a:p>
                      <a:r>
                        <a:rPr lang="en-US" sz="1800" b="0" i="0" u="none" strike="noStrike" kern="1200" baseline="0" dirty="0" smtClean="0">
                          <a:solidFill>
                            <a:schemeClr val="lt1"/>
                          </a:solidFill>
                          <a:latin typeface="+mn-lt"/>
                          <a:ea typeface="+mn-ea"/>
                          <a:cs typeface="+mn-cs"/>
                        </a:rPr>
                        <a:t>(Joint Order,</a:t>
                      </a:r>
                    </a:p>
                    <a:p>
                      <a:r>
                        <a:rPr lang="ru-RU" sz="1800" b="0" i="0" u="none" strike="noStrike" kern="1200" baseline="0" dirty="0" smtClean="0">
                          <a:solidFill>
                            <a:schemeClr val="lt1"/>
                          </a:solidFill>
                          <a:latin typeface="+mn-lt"/>
                          <a:ea typeface="+mn-ea"/>
                          <a:cs typeface="+mn-cs"/>
                        </a:rPr>
                        <a:t>2004)</a:t>
                      </a:r>
                      <a:endParaRPr lang="ru-RU" dirty="0"/>
                    </a:p>
                  </a:txBody>
                  <a:tcPr/>
                </a:tc>
              </a:tr>
              <a:tr h="370840">
                <a:tc>
                  <a:txBody>
                    <a:bodyPr/>
                    <a:lstStyle/>
                    <a:p>
                      <a:r>
                        <a:rPr lang="en-US" sz="1800" b="0" i="0" u="none" strike="noStrike" baseline="0" dirty="0" smtClean="0">
                          <a:latin typeface="+mj-lt"/>
                        </a:rPr>
                        <a:t>Zn</a:t>
                      </a:r>
                      <a:endParaRPr lang="ru-RU" sz="1800" dirty="0">
                        <a:latin typeface="+mj-lt"/>
                      </a:endParaRPr>
                    </a:p>
                  </a:txBody>
                  <a:tcPr/>
                </a:tc>
                <a:tc>
                  <a:txBody>
                    <a:bodyPr/>
                    <a:lstStyle/>
                    <a:p>
                      <a:r>
                        <a:rPr lang="en-US" sz="1800" b="0" i="0" u="none" strike="noStrike" baseline="0" dirty="0" smtClean="0">
                          <a:latin typeface="+mj-lt"/>
                        </a:rPr>
                        <a:t>318,8±9,1</a:t>
                      </a:r>
                      <a:endParaRPr lang="ru-RU" sz="1800" dirty="0">
                        <a:latin typeface="+mj-lt"/>
                      </a:endParaRPr>
                    </a:p>
                  </a:txBody>
                  <a:tcPr/>
                </a:tc>
                <a:tc>
                  <a:txBody>
                    <a:bodyPr/>
                    <a:lstStyle/>
                    <a:p>
                      <a:r>
                        <a:rPr lang="en-US" sz="1800" b="0" i="0" u="none" strike="noStrike" kern="1200" baseline="0" dirty="0" smtClean="0">
                          <a:solidFill>
                            <a:schemeClr val="dk1"/>
                          </a:solidFill>
                          <a:latin typeface="+mn-lt"/>
                          <a:ea typeface="+mn-ea"/>
                          <a:cs typeface="+mn-cs"/>
                        </a:rPr>
                        <a:t>63,7</a:t>
                      </a:r>
                      <a:r>
                        <a:rPr lang="ru-RU" sz="1800" b="0" i="0" u="none" strike="noStrike" kern="1200" baseline="0" dirty="0" smtClean="0">
                          <a:solidFill>
                            <a:schemeClr val="dk1"/>
                          </a:solidFill>
                          <a:latin typeface="+mn-lt"/>
                          <a:ea typeface="+mn-ea"/>
                          <a:cs typeface="+mn-cs"/>
                        </a:rPr>
                        <a:t>-</a:t>
                      </a:r>
                      <a:r>
                        <a:rPr lang="en-US" sz="1800" b="0" i="0" u="none" strike="noStrike" kern="1200" baseline="0" dirty="0" smtClean="0">
                          <a:solidFill>
                            <a:schemeClr val="dk1"/>
                          </a:solidFill>
                          <a:latin typeface="+mn-lt"/>
                          <a:ea typeface="+mn-ea"/>
                          <a:cs typeface="+mn-cs"/>
                        </a:rPr>
                        <a:t>966,8</a:t>
                      </a:r>
                      <a:endParaRPr lang="ru-RU" dirty="0"/>
                    </a:p>
                  </a:txBody>
                  <a:tcPr/>
                </a:tc>
                <a:tc>
                  <a:txBody>
                    <a:bodyPr/>
                    <a:lstStyle/>
                    <a:p>
                      <a:r>
                        <a:rPr lang="ru-RU" dirty="0" smtClean="0"/>
                        <a:t>42,4</a:t>
                      </a:r>
                      <a:endParaRPr lang="ru-RU" dirty="0"/>
                    </a:p>
                  </a:txBody>
                  <a:tcPr/>
                </a:tc>
                <a:tc>
                  <a:txBody>
                    <a:bodyPr/>
                    <a:lstStyle/>
                    <a:p>
                      <a:r>
                        <a:rPr lang="en-US" dirty="0" smtClean="0"/>
                        <a:t>23</a:t>
                      </a:r>
                      <a:endParaRPr lang="ru-RU" dirty="0"/>
                    </a:p>
                  </a:txBody>
                  <a:tcPr/>
                </a:tc>
              </a:tr>
              <a:tr h="370840">
                <a:tc>
                  <a:txBody>
                    <a:bodyPr/>
                    <a:lstStyle/>
                    <a:p>
                      <a:r>
                        <a:rPr lang="en-US" sz="1800" dirty="0" smtClean="0">
                          <a:latin typeface="+mj-lt"/>
                        </a:rPr>
                        <a:t>Cd</a:t>
                      </a:r>
                      <a:endParaRPr lang="ru-RU" sz="1800" dirty="0">
                        <a:latin typeface="+mj-lt"/>
                      </a:endParaRPr>
                    </a:p>
                  </a:txBody>
                  <a:tcPr/>
                </a:tc>
                <a:tc>
                  <a:txBody>
                    <a:bodyPr/>
                    <a:lstStyle/>
                    <a:p>
                      <a:r>
                        <a:rPr lang="en-US" sz="1800" dirty="0" smtClean="0">
                          <a:latin typeface="+mj-lt"/>
                        </a:rPr>
                        <a:t>3,4±0,1</a:t>
                      </a:r>
                      <a:endParaRPr lang="ru-RU" sz="1800" dirty="0">
                        <a:latin typeface="+mj-lt"/>
                      </a:endParaRPr>
                    </a:p>
                  </a:txBody>
                  <a:tcPr/>
                </a:tc>
                <a:tc>
                  <a:txBody>
                    <a:bodyPr/>
                    <a:lstStyle/>
                    <a:p>
                      <a:r>
                        <a:rPr lang="ru-RU" dirty="0" smtClean="0"/>
                        <a:t>0,</a:t>
                      </a:r>
                      <a:r>
                        <a:rPr lang="en-US" dirty="0" smtClean="0"/>
                        <a:t>5</a:t>
                      </a:r>
                      <a:r>
                        <a:rPr lang="ru-RU" dirty="0" smtClean="0"/>
                        <a:t>-</a:t>
                      </a:r>
                      <a:r>
                        <a:rPr lang="en-US" dirty="0" smtClean="0"/>
                        <a:t>12,36</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0,</a:t>
                      </a:r>
                      <a:r>
                        <a:rPr lang="en-US" dirty="0" smtClean="0"/>
                        <a:t>2</a:t>
                      </a:r>
                      <a:endParaRPr lang="ru-RU" dirty="0"/>
                    </a:p>
                  </a:txBody>
                  <a:tcPr/>
                </a:tc>
                <a:tc>
                  <a:txBody>
                    <a:bodyPr/>
                    <a:lstStyle/>
                    <a:p>
                      <a:r>
                        <a:rPr lang="en-US" dirty="0" smtClean="0"/>
                        <a:t>0,5</a:t>
                      </a:r>
                      <a:endParaRPr lang="ru-RU" dirty="0"/>
                    </a:p>
                  </a:txBody>
                  <a:tcPr/>
                </a:tc>
              </a:tr>
              <a:tr h="370840">
                <a:tc>
                  <a:txBody>
                    <a:bodyPr/>
                    <a:lstStyle/>
                    <a:p>
                      <a:r>
                        <a:rPr lang="en-US" sz="1800" dirty="0" err="1" smtClean="0"/>
                        <a:t>Pb</a:t>
                      </a:r>
                      <a:r>
                        <a:rPr lang="en-US" sz="1800" dirty="0" smtClean="0"/>
                        <a:t> </a:t>
                      </a:r>
                      <a:endParaRPr lang="ru-RU" sz="1800" dirty="0"/>
                    </a:p>
                  </a:txBody>
                  <a:tcPr/>
                </a:tc>
                <a:tc>
                  <a:txBody>
                    <a:bodyPr/>
                    <a:lstStyle/>
                    <a:p>
                      <a:r>
                        <a:rPr lang="en-US" sz="1800" dirty="0" smtClean="0"/>
                        <a:t>158,7±0,4</a:t>
                      </a:r>
                      <a:endParaRPr lang="ru-RU" sz="1800" dirty="0"/>
                    </a:p>
                  </a:txBody>
                  <a:tcPr/>
                </a:tc>
                <a:tc>
                  <a:txBody>
                    <a:bodyPr/>
                    <a:lstStyle/>
                    <a:p>
                      <a:r>
                        <a:rPr lang="en-US" sz="1800" b="0" i="0" u="none" strike="noStrike" kern="1200" baseline="0" dirty="0" smtClean="0">
                          <a:solidFill>
                            <a:schemeClr val="dk1"/>
                          </a:solidFill>
                          <a:latin typeface="+mn-lt"/>
                          <a:ea typeface="+mn-ea"/>
                          <a:cs typeface="+mn-cs"/>
                        </a:rPr>
                        <a:t>32,6</a:t>
                      </a:r>
                      <a:r>
                        <a:rPr lang="ru-RU" sz="1800" b="0" i="0" u="none" strike="noStrike" kern="1200" baseline="0" dirty="0" smtClean="0">
                          <a:solidFill>
                            <a:schemeClr val="dk1"/>
                          </a:solidFill>
                          <a:latin typeface="+mn-lt"/>
                          <a:ea typeface="+mn-ea"/>
                          <a:cs typeface="+mn-cs"/>
                        </a:rPr>
                        <a:t>-</a:t>
                      </a:r>
                      <a:r>
                        <a:rPr lang="en-US" sz="1800" b="0" i="0" u="none" strike="noStrike" kern="1200" baseline="0" dirty="0" smtClean="0">
                          <a:solidFill>
                            <a:schemeClr val="dk1"/>
                          </a:solidFill>
                          <a:latin typeface="+mn-lt"/>
                          <a:ea typeface="+mn-ea"/>
                          <a:cs typeface="+mn-cs"/>
                        </a:rPr>
                        <a:t>480,5</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strike="noStrike" kern="1200" baseline="0" dirty="0" smtClean="0">
                          <a:solidFill>
                            <a:schemeClr val="dk1"/>
                          </a:solidFill>
                          <a:latin typeface="+mn-lt"/>
                          <a:ea typeface="+mn-ea"/>
                          <a:cs typeface="+mn-cs"/>
                        </a:rPr>
                        <a:t>15,</a:t>
                      </a:r>
                      <a:r>
                        <a:rPr lang="en-US" sz="1800" b="0" i="0" u="none" strike="noStrike" kern="1200" baseline="0" dirty="0" smtClean="0">
                          <a:solidFill>
                            <a:schemeClr val="dk1"/>
                          </a:solidFill>
                          <a:latin typeface="+mn-lt"/>
                          <a:ea typeface="+mn-ea"/>
                          <a:cs typeface="+mn-cs"/>
                        </a:rPr>
                        <a:t>8</a:t>
                      </a:r>
                      <a:endParaRPr lang="ru-RU" dirty="0"/>
                    </a:p>
                  </a:txBody>
                  <a:tcPr/>
                </a:tc>
                <a:tc>
                  <a:txBody>
                    <a:bodyPr/>
                    <a:lstStyle/>
                    <a:p>
                      <a:r>
                        <a:rPr lang="en-US" dirty="0" smtClean="0"/>
                        <a:t>32</a:t>
                      </a:r>
                      <a:endParaRPr lang="ru-RU" dirty="0"/>
                    </a:p>
                  </a:txBody>
                  <a:tcPr/>
                </a:tc>
              </a:tr>
              <a:tr h="370840">
                <a:tc>
                  <a:txBody>
                    <a:bodyPr/>
                    <a:lstStyle/>
                    <a:p>
                      <a:r>
                        <a:rPr lang="en-US" sz="1800" dirty="0" smtClean="0"/>
                        <a:t>Cu</a:t>
                      </a:r>
                      <a:endParaRPr lang="ru-RU" sz="1800" dirty="0"/>
                    </a:p>
                  </a:txBody>
                  <a:tcPr/>
                </a:tc>
                <a:tc>
                  <a:txBody>
                    <a:bodyPr/>
                    <a:lstStyle/>
                    <a:p>
                      <a:r>
                        <a:rPr lang="en-US" sz="1800" dirty="0" smtClean="0"/>
                        <a:t>74,6±1,9</a:t>
                      </a:r>
                      <a:endParaRPr lang="ru-RU" sz="1800" dirty="0"/>
                    </a:p>
                  </a:txBody>
                  <a:tcPr/>
                </a:tc>
                <a:tc>
                  <a:txBody>
                    <a:bodyPr/>
                    <a:lstStyle/>
                    <a:p>
                      <a:r>
                        <a:rPr lang="en-US" sz="1800" b="0" i="0" u="none" strike="noStrike" kern="1200" baseline="0" dirty="0" smtClean="0">
                          <a:solidFill>
                            <a:schemeClr val="dk1"/>
                          </a:solidFill>
                          <a:latin typeface="+mn-lt"/>
                          <a:ea typeface="+mn-ea"/>
                          <a:cs typeface="+mn-cs"/>
                        </a:rPr>
                        <a:t>28,8-281,3</a:t>
                      </a:r>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mn-lt"/>
                          <a:ea typeface="+mn-ea"/>
                          <a:cs typeface="+mn-cs"/>
                        </a:rPr>
                        <a:t>1</a:t>
                      </a:r>
                      <a:r>
                        <a:rPr kumimoji="0" lang="en-US" sz="1800" b="0" i="0" u="none" strike="noStrike" kern="1200" cap="none" spc="0" normalizeH="0" baseline="0" noProof="0" dirty="0" smtClean="0">
                          <a:ln>
                            <a:noFill/>
                          </a:ln>
                          <a:solidFill>
                            <a:prstClr val="black"/>
                          </a:solidFill>
                          <a:effectLst/>
                          <a:uLnTx/>
                          <a:uFillTx/>
                          <a:latin typeface="+mn-lt"/>
                          <a:ea typeface="+mn-ea"/>
                          <a:cs typeface="+mn-cs"/>
                        </a:rPr>
                        <a:t>9</a:t>
                      </a:r>
                      <a:r>
                        <a:rPr kumimoji="0" lang="ru-RU" sz="1800" b="0" i="0" u="none" strike="noStrike" kern="1200" cap="none" spc="0" normalizeH="0" baseline="0" noProof="0" dirty="0" smtClean="0">
                          <a:ln>
                            <a:noFill/>
                          </a:ln>
                          <a:solidFill>
                            <a:prstClr val="black"/>
                          </a:solidFill>
                          <a:effectLst/>
                          <a:uLnTx/>
                          <a:uFillTx/>
                          <a:latin typeface="+mn-lt"/>
                          <a:ea typeface="+mn-ea"/>
                          <a:cs typeface="+mn-cs"/>
                        </a:rPr>
                        <a:t>,</a:t>
                      </a:r>
                      <a:r>
                        <a:rPr kumimoji="0" lang="en-US" sz="1800" b="0" i="0" u="none" strike="noStrike" kern="1200" cap="none" spc="0" normalizeH="0" baseline="0" noProof="0" dirty="0" smtClean="0">
                          <a:ln>
                            <a:noFill/>
                          </a:ln>
                          <a:solidFill>
                            <a:prstClr val="black"/>
                          </a:solidFill>
                          <a:effectLst/>
                          <a:uLnTx/>
                          <a:uFillTx/>
                          <a:latin typeface="+mn-lt"/>
                          <a:ea typeface="+mn-ea"/>
                          <a:cs typeface="+mn-cs"/>
                        </a:rPr>
                        <a:t>5</a:t>
                      </a:r>
                      <a:endParaRPr lang="ru-RU" dirty="0"/>
                    </a:p>
                  </a:txBody>
                  <a:tcPr/>
                </a:tc>
                <a:tc>
                  <a:txBody>
                    <a:bodyPr/>
                    <a:lstStyle/>
                    <a:p>
                      <a:r>
                        <a:rPr lang="en-US" dirty="0" smtClean="0"/>
                        <a:t>33</a:t>
                      </a:r>
                      <a:endParaRPr lang="ru-RU" dirty="0"/>
                    </a:p>
                  </a:txBody>
                  <a:tcPr/>
                </a:tc>
              </a:tr>
            </a:tbl>
          </a:graphicData>
        </a:graphic>
      </p:graphicFrame>
      <p:sp>
        <p:nvSpPr>
          <p:cNvPr id="6" name="Прямоугольник 5"/>
          <p:cNvSpPr/>
          <p:nvPr/>
        </p:nvSpPr>
        <p:spPr>
          <a:xfrm>
            <a:off x="395536" y="3933056"/>
            <a:ext cx="8496944" cy="2308324"/>
          </a:xfrm>
          <a:prstGeom prst="rect">
            <a:avLst/>
          </a:prstGeom>
        </p:spPr>
        <p:txBody>
          <a:bodyPr wrap="square">
            <a:spAutoFit/>
          </a:bodyPr>
          <a:lstStyle/>
          <a:p>
            <a:pPr algn="just"/>
            <a:r>
              <a:rPr lang="en-US" sz="2400" dirty="0"/>
              <a:t>Soils of </a:t>
            </a:r>
            <a:r>
              <a:rPr lang="en-US" sz="2400" dirty="0" err="1"/>
              <a:t>Semey</a:t>
            </a:r>
            <a:r>
              <a:rPr lang="en-US" sz="2400" dirty="0"/>
              <a:t> city are heavily contaminated by total content of zinc, lead, copper and cadmium. Zinc concentration exceeds 7.4 times, lead - 9.9 times, copper - 3.8 times and cadmium - 12.0 times - compared with the background of their content in</a:t>
            </a:r>
            <a:endParaRPr lang="ru-RU" sz="2400" dirty="0"/>
          </a:p>
          <a:p>
            <a:pPr algn="just"/>
            <a:r>
              <a:rPr lang="en-US" sz="2400" dirty="0"/>
              <a:t>similar </a:t>
            </a:r>
            <a:r>
              <a:rPr lang="en-US" sz="2400" dirty="0" smtClean="0"/>
              <a:t>soils. </a:t>
            </a:r>
            <a:r>
              <a:rPr lang="en-US" sz="2400" dirty="0">
                <a:solidFill>
                  <a:prstClr val="black"/>
                </a:solidFill>
                <a:ea typeface="Calibri"/>
              </a:rPr>
              <a:t>The soils of the city are characterized by cadmium-lead specialization: Cd26,2Pb9,9Zn3,8 Cu1,6</a:t>
            </a:r>
            <a:r>
              <a:rPr lang="en-US" sz="2400" dirty="0" smtClean="0"/>
              <a:t> </a:t>
            </a:r>
            <a:endParaRPr lang="ru-RU" sz="2400" dirty="0"/>
          </a:p>
        </p:txBody>
      </p:sp>
    </p:spTree>
    <p:extLst>
      <p:ext uri="{BB962C8B-B14F-4D97-AF65-F5344CB8AC3E}">
        <p14:creationId xmlns="" xmlns:p14="http://schemas.microsoft.com/office/powerpoint/2010/main" val="17736021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764704"/>
          </a:xfrm>
        </p:spPr>
        <p:txBody>
          <a:bodyPr>
            <a:normAutofit/>
          </a:bodyPr>
          <a:lstStyle/>
          <a:p>
            <a:r>
              <a:rPr lang="en-US" sz="2800" b="1" dirty="0">
                <a:solidFill>
                  <a:schemeClr val="tx2">
                    <a:lumMod val="50000"/>
                  </a:schemeClr>
                </a:solidFill>
              </a:rPr>
              <a:t>CONCLUSION</a:t>
            </a:r>
            <a:endParaRPr lang="ru-RU" dirty="0">
              <a:solidFill>
                <a:schemeClr val="tx2">
                  <a:lumMod val="50000"/>
                </a:schemeClr>
              </a:solidFill>
            </a:endParaRPr>
          </a:p>
        </p:txBody>
      </p:sp>
      <p:pic>
        <p:nvPicPr>
          <p:cNvPr id="3075"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69423" y="764704"/>
            <a:ext cx="8906108" cy="56886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Объект 2"/>
          <p:cNvSpPr>
            <a:spLocks noGrp="1"/>
          </p:cNvSpPr>
          <p:nvPr>
            <p:ph idx="1"/>
          </p:nvPr>
        </p:nvSpPr>
        <p:spPr>
          <a:xfrm>
            <a:off x="576845" y="1422267"/>
            <a:ext cx="8291264" cy="5040560"/>
          </a:xfrm>
        </p:spPr>
        <p:txBody>
          <a:bodyPr>
            <a:normAutofit fontScale="92500" lnSpcReduction="10000"/>
          </a:bodyPr>
          <a:lstStyle/>
          <a:p>
            <a:r>
              <a:rPr lang="en-US" dirty="0">
                <a:solidFill>
                  <a:srgbClr val="C00000"/>
                </a:solidFill>
                <a:latin typeface="Times New Roman"/>
                <a:ea typeface="Calibri"/>
              </a:rPr>
              <a:t>Geochemical specialization Ust-Kamenogorsk (</a:t>
            </a:r>
            <a:r>
              <a:rPr lang="en-US" dirty="0" err="1">
                <a:solidFill>
                  <a:srgbClr val="C00000"/>
                </a:solidFill>
                <a:latin typeface="Times New Roman"/>
                <a:ea typeface="Calibri"/>
              </a:rPr>
              <a:t>Zc</a:t>
            </a:r>
            <a:r>
              <a:rPr lang="en-US" dirty="0">
                <a:solidFill>
                  <a:srgbClr val="C00000"/>
                </a:solidFill>
                <a:latin typeface="Times New Roman"/>
                <a:ea typeface="Calibri"/>
              </a:rPr>
              <a:t>=72,5)&gt; </a:t>
            </a:r>
            <a:r>
              <a:rPr lang="en-US" dirty="0" err="1">
                <a:solidFill>
                  <a:srgbClr val="C00000"/>
                </a:solidFill>
                <a:latin typeface="Times New Roman"/>
                <a:ea typeface="Calibri"/>
              </a:rPr>
              <a:t>Semey</a:t>
            </a:r>
            <a:r>
              <a:rPr lang="en-US" dirty="0">
                <a:solidFill>
                  <a:srgbClr val="C00000"/>
                </a:solidFill>
                <a:latin typeface="Times New Roman"/>
                <a:ea typeface="Calibri"/>
              </a:rPr>
              <a:t> (</a:t>
            </a:r>
            <a:r>
              <a:rPr lang="en-US" dirty="0" err="1">
                <a:solidFill>
                  <a:srgbClr val="C00000"/>
                </a:solidFill>
                <a:latin typeface="Times New Roman"/>
                <a:ea typeface="Calibri"/>
              </a:rPr>
              <a:t>Zc</a:t>
            </a:r>
            <a:r>
              <a:rPr lang="en-US" dirty="0">
                <a:solidFill>
                  <a:srgbClr val="C00000"/>
                </a:solidFill>
                <a:latin typeface="Times New Roman"/>
                <a:ea typeface="Calibri"/>
              </a:rPr>
              <a:t>=35,3)&gt;Pavlodar (</a:t>
            </a:r>
            <a:r>
              <a:rPr lang="en-US" dirty="0" err="1">
                <a:solidFill>
                  <a:srgbClr val="C00000"/>
                </a:solidFill>
                <a:latin typeface="Times New Roman"/>
                <a:ea typeface="Calibri"/>
              </a:rPr>
              <a:t>Zc</a:t>
            </a:r>
            <a:r>
              <a:rPr lang="en-US" dirty="0">
                <a:solidFill>
                  <a:srgbClr val="C00000"/>
                </a:solidFill>
                <a:latin typeface="Times New Roman"/>
                <a:ea typeface="Calibri"/>
              </a:rPr>
              <a:t>=16,1). The level of total content and forms of chemical elements in soils of different areas of the city is not the same. Soils of industrialized congested areas of cities have a high degree of contamination, and in areas with a lack of industrial pollution sources – permissible contaminant level. The most concentration of heavy metals in the soil cover is determined by the direction of the prevailing winds and the distance from industrial centers</a:t>
            </a:r>
            <a:endParaRPr lang="ru-RU" dirty="0">
              <a:solidFill>
                <a:srgbClr val="C00000"/>
              </a:solidFill>
            </a:endParaRPr>
          </a:p>
        </p:txBody>
      </p:sp>
      <p:pic>
        <p:nvPicPr>
          <p:cNvPr id="5" name="Picture 2"/>
          <p:cNvPicPr>
            <a:picLocks noChangeAspect="1" noChangeArrowheads="1"/>
          </p:cNvPicPr>
          <p:nvPr/>
        </p:nvPicPr>
        <p:blipFill>
          <a:blip r:embed="rId3"/>
          <a:srcRect/>
          <a:stretch>
            <a:fillRect/>
          </a:stretch>
        </p:blipFill>
        <p:spPr bwMode="auto">
          <a:xfrm>
            <a:off x="0" y="0"/>
            <a:ext cx="1365250" cy="1347787"/>
          </a:xfrm>
          <a:prstGeom prst="rect">
            <a:avLst/>
          </a:prstGeom>
          <a:noFill/>
          <a:ln w="9525">
            <a:noFill/>
            <a:miter lim="800000"/>
            <a:headEnd/>
            <a:tailEnd/>
          </a:ln>
        </p:spPr>
      </p:pic>
      <p:pic>
        <p:nvPicPr>
          <p:cNvPr id="6" name="Picture 5"/>
          <p:cNvPicPr>
            <a:picLocks noChangeAspect="1" noChangeArrowheads="1"/>
          </p:cNvPicPr>
          <p:nvPr/>
        </p:nvPicPr>
        <p:blipFill>
          <a:blip r:embed="rId4"/>
          <a:srcRect/>
          <a:stretch>
            <a:fillRect/>
          </a:stretch>
        </p:blipFill>
        <p:spPr bwMode="auto">
          <a:xfrm>
            <a:off x="1571604" y="214290"/>
            <a:ext cx="1450975" cy="841375"/>
          </a:xfrm>
          <a:prstGeom prst="rect">
            <a:avLst/>
          </a:prstGeom>
          <a:noFill/>
          <a:ln w="9525">
            <a:noFill/>
            <a:miter lim="800000"/>
            <a:headEnd/>
            <a:tailEnd/>
          </a:ln>
        </p:spPr>
      </p:pic>
      <p:pic>
        <p:nvPicPr>
          <p:cNvPr id="7" name="Picture 4"/>
          <p:cNvPicPr>
            <a:picLocks noChangeAspect="1" noChangeArrowheads="1"/>
          </p:cNvPicPr>
          <p:nvPr/>
        </p:nvPicPr>
        <p:blipFill>
          <a:blip r:embed="rId5"/>
          <a:srcRect/>
          <a:stretch>
            <a:fillRect/>
          </a:stretch>
        </p:blipFill>
        <p:spPr bwMode="auto">
          <a:xfrm>
            <a:off x="6143636" y="214290"/>
            <a:ext cx="2236787" cy="523875"/>
          </a:xfrm>
          <a:prstGeom prst="rect">
            <a:avLst/>
          </a:prstGeom>
          <a:noFill/>
          <a:ln w="9525">
            <a:noFill/>
            <a:miter lim="800000"/>
            <a:headEnd/>
            <a:tailEnd/>
          </a:ln>
        </p:spPr>
      </p:pic>
    </p:spTree>
    <p:extLst>
      <p:ext uri="{BB962C8B-B14F-4D97-AF65-F5344CB8AC3E}">
        <p14:creationId xmlns="" xmlns:p14="http://schemas.microsoft.com/office/powerpoint/2010/main" val="394903816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TotalTime>
  <Words>1126</Words>
  <Application>Microsoft Office PowerPoint</Application>
  <PresentationFormat>Экран (4:3)</PresentationFormat>
  <Paragraphs>191</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 Heavy metals  in the soil of some North Eastern Kazakhstan cities</vt:lpstr>
      <vt:lpstr>INTRODUCTION</vt:lpstr>
      <vt:lpstr>Слайд 3</vt:lpstr>
      <vt:lpstr>Слайд 4</vt:lpstr>
      <vt:lpstr>2 SOME DEFINITIOS</vt:lpstr>
      <vt:lpstr>2 STUDING AND RESULTS</vt:lpstr>
      <vt:lpstr>Слайд 7</vt:lpstr>
      <vt:lpstr>3 PHYSICAL AND CHEMICAL PROPERTIES OF SOILS IN UST-KAMENOGORSK, PAVLODAR AND SEMEY CITIES </vt:lpstr>
      <vt:lpstr> Table 1- Physico-chemical properties of soils in Ust-Kamenogorsk, Pavlodar, Semey sities </vt:lpstr>
      <vt:lpstr>4 CONTENT AND THE CONTENT OF MOBILE FORMS OF HEAVY METALS IN SOILS OF UST-KAMENOGORSK, PAVLODAR AND SEMEY CITIES</vt:lpstr>
      <vt:lpstr>Table 2. Variation-statistic indicators of total content of heavy metals in the soils of Ust-Kamenogorsk city (n = 350), mg/kg</vt:lpstr>
      <vt:lpstr>Слайд 12</vt:lpstr>
      <vt:lpstr>Table 4. Variation-statistic indicators of total content of heavy metals in the soils of Pavlodar city (n = 441),  mg/kg</vt:lpstr>
      <vt:lpstr>Слайд 14</vt:lpstr>
      <vt:lpstr>Table 6. Variation-statistic indicators of heavy metals in soils of Semey city (n = 200),mg/kg </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Марина Мизерная (Заведующая кафедрой ГиГД)</dc:creator>
  <cp:lastModifiedBy>EKomekbaev</cp:lastModifiedBy>
  <cp:revision>43</cp:revision>
  <dcterms:created xsi:type="dcterms:W3CDTF">2017-10-30T04:17:48Z</dcterms:created>
  <dcterms:modified xsi:type="dcterms:W3CDTF">2017-11-01T05:03:58Z</dcterms:modified>
</cp:coreProperties>
</file>